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71" r:id="rId2"/>
    <p:sldId id="500" r:id="rId3"/>
    <p:sldId id="501" r:id="rId4"/>
    <p:sldId id="504" r:id="rId5"/>
    <p:sldId id="506" r:id="rId6"/>
    <p:sldId id="505" r:id="rId7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FFCC99"/>
    <a:srgbClr val="FFFF00"/>
    <a:srgbClr val="00429A"/>
    <a:srgbClr val="F2F2AC"/>
    <a:srgbClr val="CCFFFF"/>
    <a:srgbClr val="FBE4A3"/>
    <a:srgbClr val="F2E3AC"/>
    <a:srgbClr val="E1E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1354" autoAdjust="0"/>
  </p:normalViewPr>
  <p:slideViewPr>
    <p:cSldViewPr>
      <p:cViewPr varScale="1">
        <p:scale>
          <a:sx n="108" d="100"/>
          <a:sy n="108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30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F536C-4E31-40E8-9C8F-05A9E5FFCB83}" type="datetimeFigureOut">
              <a:rPr lang="en-US" smtClean="0"/>
              <a:pPr/>
              <a:t>6/6/2017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Alfred BLAS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0F76-B835-403C-8754-00418ABEAA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204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2EE0-83A9-43D5-AED1-46C002833199}" type="datetimeFigureOut">
              <a:rPr lang="en-US" smtClean="0"/>
              <a:pPr/>
              <a:t>6/6/2017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Alfred BLAS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7B587-6A60-46F5-B47B-8AF09C634D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88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5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5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49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63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49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PS TFB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A6D62-D916-4650-99E2-83C283690FD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30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 BLAS      15/01/2009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Review on PSB with Linac 4 / rf aspects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40D-0EBB-4FB9-BEC1-FF5225E98436}" type="slidenum">
              <a:rPr lang="en-GB" smtClean="0"/>
              <a:pPr/>
              <a:t>‹#›</a:t>
            </a:fld>
            <a:r>
              <a:rPr lang="en-GB" dirty="0" smtClean="0"/>
              <a:t>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Alfred BLAS      15/01/2009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Review on PSB with Linac 4 / rf aspects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40D-0EBB-4FB9-BEC1-FF5225E98436}" type="slidenum">
              <a:rPr lang="en-GB" smtClean="0"/>
              <a:pPr/>
              <a:t>‹#›</a:t>
            </a:fld>
            <a:r>
              <a:rPr lang="en-GB" dirty="0" smtClean="0"/>
              <a:t>/25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sh/4/42/CERN_logo_400x400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upload.wikimedia.org/wikipedia/sh/4/42/CERN_logo_400x400.gif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sh/4/42/CERN_logo_400x400.gi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sh/4/42/CERN_logo_400x400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sh/4/42/CERN_logo_400x400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sh/4/42/CERN_logo_400x400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72250"/>
            <a:ext cx="2471726" cy="280988"/>
          </a:xfrm>
        </p:spPr>
        <p:txBody>
          <a:bodyPr/>
          <a:lstStyle/>
          <a:p>
            <a:pPr>
              <a:defRPr/>
            </a:pPr>
            <a:r>
              <a:rPr lang="en-US" sz="1100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J.Bento</a:t>
            </a:r>
            <a:endParaRPr lang="en-US" sz="1100" i="1" dirty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73930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Question 1: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Can we keep the present rf-bypasses in the PSB during the L4 era?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2D050"/>
                </a:solidFill>
              </a:rPr>
              <a:t>Answer to 1: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YES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Question </a:t>
            </a:r>
            <a:r>
              <a:rPr lang="en-US" sz="2000" dirty="0" smtClean="0">
                <a:solidFill>
                  <a:srgbClr val="FFC000"/>
                </a:solidFill>
              </a:rPr>
              <a:t>2:</a:t>
            </a:r>
            <a:endParaRPr lang="en-US" sz="20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Why would it help to keep them?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2D050"/>
                </a:solidFill>
              </a:rPr>
              <a:t>Answer to  2: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there are 132 (32 per ring) isolated flanges - with rf bypasses -  in the PSB, to be changed, which means 2 months work for the rf team and same (?) for the Vacuum team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9205" y="979405"/>
            <a:ext cx="739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What is the present setup?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654827"/>
            <a:ext cx="3661199" cy="24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12776"/>
            <a:ext cx="1952369" cy="27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9992" y="1914679"/>
            <a:ext cx="187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 times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0.5</a:t>
            </a:r>
            <a:r>
              <a:rPr lang="el-GR" b="1" dirty="0" smtClean="0">
                <a:solidFill>
                  <a:schemeClr val="bg1"/>
                </a:solidFill>
              </a:rPr>
              <a:t>Ω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series with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4 x 100nF //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=&gt; 384 circuits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15" y="4185316"/>
            <a:ext cx="7371754" cy="2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9205" y="1083648"/>
            <a:ext cx="839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What future beam current is involved ?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(beam to be shared in between 3 bypass circuits)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25" y="2002213"/>
            <a:ext cx="4191563" cy="23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85166" y="438312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Max peak beam intensity will be considered with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1.6E13 ppb and 130 ns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342" y="5229200"/>
                <a:ext cx="8568952" cy="9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𝑏𝑒𝑎𝑚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𝑝𝑒𝑎𝑘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𝐿𝑖𝑛𝑎𝑐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 4 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𝑎𝑡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𝑒𝑗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𝑝𝑝</m:t>
                          </m:r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𝑒𝑗</m:t>
                          </m:r>
                        </m:sub>
                      </m:sSub>
                      <m:r>
                        <a:rPr lang="en-GB" i="1" smtClean="0">
                          <a:solidFill>
                            <a:prstClr val="white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i="1" smtClean="0">
                          <a:solidFill>
                            <a:prstClr val="white"/>
                          </a:solidFill>
                          <a:effectLst/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𝐵𝑢𝑛𝑐h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𝐵𝑢𝑛𝑐h</m:t>
                              </m:r>
                            </m:sub>
                          </m:sSub>
                        </m:den>
                      </m:f>
                      <m:r>
                        <a:rPr lang="en-US" smtClean="0">
                          <a:solidFill>
                            <a:prstClr val="white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3.14∙</m:t>
                          </m:r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∙1.6∙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260∙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solidFill>
                            <a:prstClr val="white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𝟑𝟏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n-GB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2" y="5229200"/>
                <a:ext cx="8568952" cy="971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8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6455" y="1001353"/>
            <a:ext cx="8391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Test in the PS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The PS delivers 100 </a:t>
            </a:r>
            <a:r>
              <a:rPr lang="en-US" sz="2000" dirty="0" err="1" smtClean="0">
                <a:solidFill>
                  <a:srgbClr val="FFC00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FFC000"/>
                </a:solidFill>
              </a:rPr>
              <a:t>peak</a:t>
            </a:r>
            <a:r>
              <a:rPr lang="en-US" sz="2000" dirty="0" smtClean="0">
                <a:solidFill>
                  <a:srgbClr val="FFC000"/>
                </a:solidFill>
              </a:rPr>
              <a:t> and we need to test the resistors for 10.3 </a:t>
            </a:r>
            <a:r>
              <a:rPr lang="en-US" sz="2000" dirty="0" err="1" smtClean="0">
                <a:solidFill>
                  <a:srgbClr val="FFC00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FFC000"/>
                </a:solidFill>
              </a:rPr>
              <a:t>peak</a:t>
            </a:r>
            <a:r>
              <a:rPr lang="en-US" sz="2000" dirty="0" smtClean="0">
                <a:solidFill>
                  <a:srgbClr val="FFC000"/>
                </a:solidFill>
              </a:rPr>
              <a:t> (</a:t>
            </a:r>
            <a:r>
              <a:rPr lang="en-US" sz="2000" dirty="0" err="1" smtClean="0">
                <a:solidFill>
                  <a:srgbClr val="FFC000"/>
                </a:solidFill>
              </a:rPr>
              <a:t>centred</a:t>
            </a:r>
            <a:r>
              <a:rPr lang="en-US" sz="2000" dirty="0" smtClean="0">
                <a:solidFill>
                  <a:srgbClr val="FFC000"/>
                </a:solidFill>
              </a:rPr>
              <a:t> beam) to 31 </a:t>
            </a:r>
            <a:r>
              <a:rPr lang="en-US" sz="2000" dirty="0" err="1" smtClean="0">
                <a:solidFill>
                  <a:srgbClr val="FFC00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FFC000"/>
                </a:solidFill>
              </a:rPr>
              <a:t>peak</a:t>
            </a:r>
            <a:r>
              <a:rPr lang="en-US" sz="2000" dirty="0" smtClean="0">
                <a:solidFill>
                  <a:srgbClr val="FFC000"/>
                </a:solidFill>
              </a:rPr>
              <a:t> (very off-center full intensity beam)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533404"/>
            <a:ext cx="4638278" cy="3972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4047" y="3429000"/>
            <a:ext cx="3888433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4 resistors in // means 25 </a:t>
            </a:r>
            <a:r>
              <a:rPr lang="en-US" sz="2000" dirty="0" err="1" smtClean="0">
                <a:solidFill>
                  <a:srgbClr val="FFFF0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peak</a:t>
            </a:r>
            <a:endParaRPr lang="en-US" sz="2000" baseline="-25000" dirty="0" smtClean="0">
              <a:solidFill>
                <a:srgbClr val="FFFF00"/>
              </a:solidFill>
            </a:endParaRPr>
          </a:p>
          <a:p>
            <a:endParaRPr lang="en-US" sz="2000" baseline="-25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The test was OK (2 months test in April and May 2017)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The next step is to remove one resistor for a test at 33 </a:t>
            </a:r>
            <a:r>
              <a:rPr lang="en-US" sz="2000" dirty="0" err="1" smtClean="0">
                <a:solidFill>
                  <a:srgbClr val="FFFF0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peak</a:t>
            </a:r>
            <a:r>
              <a:rPr lang="en-US" sz="2000" dirty="0" smtClean="0">
                <a:solidFill>
                  <a:srgbClr val="FFFF00"/>
                </a:solidFill>
              </a:rPr>
              <a:t> … although this current is very hypothetic</a:t>
            </a:r>
          </a:p>
        </p:txBody>
      </p:sp>
    </p:spTree>
    <p:extLst>
      <p:ext uri="{BB962C8B-B14F-4D97-AF65-F5344CB8AC3E}">
        <p14:creationId xmlns:p14="http://schemas.microsoft.com/office/powerpoint/2010/main" val="28061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80" y="1196752"/>
            <a:ext cx="7560840" cy="46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9FFCC">
              <a:alpha val="66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88640"/>
            <a:ext cx="7308806" cy="4542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07635"/>
                </a:solidFill>
                <a:latin typeface="Arial Black" pitchFamily="34" charset="0"/>
                <a:cs typeface="Arial" pitchFamily="34" charset="0"/>
              </a:rPr>
              <a:t>RF-bypasses in the PSB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  <a:noFill/>
        </p:spPr>
        <p:txBody>
          <a:bodyPr/>
          <a:lstStyle/>
          <a:p>
            <a:pPr>
              <a:defRPr/>
            </a:pPr>
            <a:r>
              <a:rPr lang="en-GB" sz="11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  June 2017</a:t>
            </a:r>
            <a:endParaRPr lang="en-US" sz="1100" i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3688" y="6577013"/>
            <a:ext cx="2133600" cy="280987"/>
          </a:xfrm>
        </p:spPr>
        <p:txBody>
          <a:bodyPr/>
          <a:lstStyle/>
          <a:p>
            <a:pPr>
              <a:defRPr/>
            </a:pPr>
            <a:fld id="{7BBB217F-8E9E-4455-B048-13EB04ED4F5B}" type="slidenum">
              <a:rPr lang="en-US" sz="1100" i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US" sz="11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5" descr="Smanjeni pregled verzije na dan 13:44, 9 ožujak-март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785818" cy="7857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030" y="0"/>
            <a:ext cx="9780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6455" y="1340768"/>
            <a:ext cx="8391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</a:rPr>
              <a:t>CONCLUSION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resistors into the present PSB RF-bypasses can stand at least 25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With L4 the resistors should stand from 10.3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sz="2000" dirty="0" smtClean="0">
                <a:solidFill>
                  <a:schemeClr val="bg1"/>
                </a:solidFill>
              </a:rPr>
              <a:t> (centered beam) to 31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sz="2000" dirty="0" smtClean="0">
                <a:solidFill>
                  <a:schemeClr val="bg1"/>
                </a:solidFill>
              </a:rPr>
              <a:t> (totally off-center –thus hypothetic - beam)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This test is conclusive enough to allow for keeping the present PSB setup in the L4 era – (the </a:t>
            </a:r>
            <a:r>
              <a:rPr lang="en-US" sz="2000" u="sng" dirty="0" smtClean="0">
                <a:solidFill>
                  <a:schemeClr val="bg1"/>
                </a:solidFill>
              </a:rPr>
              <a:t>average</a:t>
            </a:r>
            <a:r>
              <a:rPr lang="en-US" sz="2000" dirty="0" smtClean="0">
                <a:solidFill>
                  <a:schemeClr val="bg1"/>
                </a:solidFill>
              </a:rPr>
              <a:t> dissipated power has also been taken into account)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resistor will nevertheless be tested </a:t>
            </a:r>
            <a:r>
              <a:rPr lang="en-US" sz="2000" dirty="0">
                <a:solidFill>
                  <a:schemeClr val="bg1"/>
                </a:solidFill>
              </a:rPr>
              <a:t>for 33 </a:t>
            </a:r>
            <a:r>
              <a:rPr lang="en-US" sz="2000" dirty="0" err="1">
                <a:solidFill>
                  <a:schemeClr val="bg1"/>
                </a:solidFill>
              </a:rPr>
              <a:t>A</a:t>
            </a:r>
            <a:r>
              <a:rPr lang="en-US" sz="2000" baseline="-25000" dirty="0" err="1">
                <a:solidFill>
                  <a:schemeClr val="bg1"/>
                </a:solidFill>
              </a:rPr>
              <a:t>peak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(by removing one of the 4 resistors in the test-bypass in the PS) after the next </a:t>
            </a:r>
            <a:r>
              <a:rPr lang="en-US" sz="2000" dirty="0">
                <a:solidFill>
                  <a:schemeClr val="bg1"/>
                </a:solidFill>
              </a:rPr>
              <a:t>technical stop + 2 </a:t>
            </a:r>
            <a:r>
              <a:rPr lang="en-US" sz="2000" dirty="0" smtClean="0">
                <a:solidFill>
                  <a:schemeClr val="bg1"/>
                </a:solidFill>
              </a:rPr>
              <a:t>months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8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128927</TotalTime>
  <Words>374</Words>
  <Application>Microsoft Office PowerPoint</Application>
  <PresentationFormat>On-screen Show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Cambria Math</vt:lpstr>
      <vt:lpstr>Office Theme</vt:lpstr>
      <vt:lpstr>RF-bypasses in the PSB</vt:lpstr>
      <vt:lpstr>RF-bypasses in the PSB</vt:lpstr>
      <vt:lpstr>RF-bypasses in the PSB</vt:lpstr>
      <vt:lpstr>RF-bypasses in the PSB</vt:lpstr>
      <vt:lpstr>RF-bypasses in the PSB</vt:lpstr>
      <vt:lpstr>RF-bypasses in the PSB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Production Beam in the PSB</dc:title>
  <dc:creator>blas</dc:creator>
  <cp:lastModifiedBy>Joao Ferreira Bento</cp:lastModifiedBy>
  <cp:revision>2271</cp:revision>
  <dcterms:created xsi:type="dcterms:W3CDTF">2008-04-21T07:15:12Z</dcterms:created>
  <dcterms:modified xsi:type="dcterms:W3CDTF">2017-06-06T13:57:12Z</dcterms:modified>
</cp:coreProperties>
</file>