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 ContentType="image/tif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trictFirstAndLastChars="0" saveSubsetFonts="1">
  <p:sldMasterIdLst>
    <p:sldMasterId id="2147483662" r:id="rId1"/>
  </p:sldMasterIdLst>
  <p:notesMasterIdLst>
    <p:notesMasterId r:id="rId13"/>
  </p:notesMasterIdLst>
  <p:handoutMasterIdLst>
    <p:handoutMasterId r:id="rId14"/>
  </p:handoutMasterIdLst>
  <p:sldIdLst>
    <p:sldId id="256" r:id="rId2"/>
    <p:sldId id="259" r:id="rId3"/>
    <p:sldId id="267" r:id="rId4"/>
    <p:sldId id="257" r:id="rId5"/>
    <p:sldId id="258" r:id="rId6"/>
    <p:sldId id="265" r:id="rId7"/>
    <p:sldId id="266" r:id="rId8"/>
    <p:sldId id="260" r:id="rId9"/>
    <p:sldId id="261" r:id="rId10"/>
    <p:sldId id="262" r:id="rId11"/>
    <p:sldId id="264" r:id="rId12"/>
  </p:sldIdLst>
  <p:sldSz cx="9906000" cy="6858000" type="A4"/>
  <p:notesSz cx="6797675" cy="9928225"/>
  <p:defaultTextStyle>
    <a:defPPr>
      <a:defRPr lang="en-US"/>
    </a:defPPr>
    <a:lvl1pPr algn="ctr" rtl="0" eaLnBrk="0" fontAlgn="base" hangingPunct="0">
      <a:spcBef>
        <a:spcPct val="50000"/>
      </a:spcBef>
      <a:spcAft>
        <a:spcPct val="0"/>
      </a:spcAft>
      <a:defRPr sz="2300" kern="1200">
        <a:solidFill>
          <a:schemeClr val="tx1"/>
        </a:solidFill>
        <a:latin typeface="Times New Roman" pitchFamily="18" charset="0"/>
        <a:ea typeface="+mn-ea"/>
        <a:cs typeface="+mn-cs"/>
      </a:defRPr>
    </a:lvl1pPr>
    <a:lvl2pPr marL="457200" algn="ctr" rtl="0" eaLnBrk="0" fontAlgn="base" hangingPunct="0">
      <a:spcBef>
        <a:spcPct val="50000"/>
      </a:spcBef>
      <a:spcAft>
        <a:spcPct val="0"/>
      </a:spcAft>
      <a:defRPr sz="2300" kern="1200">
        <a:solidFill>
          <a:schemeClr val="tx1"/>
        </a:solidFill>
        <a:latin typeface="Times New Roman" pitchFamily="18" charset="0"/>
        <a:ea typeface="+mn-ea"/>
        <a:cs typeface="+mn-cs"/>
      </a:defRPr>
    </a:lvl2pPr>
    <a:lvl3pPr marL="914400" algn="ctr" rtl="0" eaLnBrk="0" fontAlgn="base" hangingPunct="0">
      <a:spcBef>
        <a:spcPct val="50000"/>
      </a:spcBef>
      <a:spcAft>
        <a:spcPct val="0"/>
      </a:spcAft>
      <a:defRPr sz="2300" kern="1200">
        <a:solidFill>
          <a:schemeClr val="tx1"/>
        </a:solidFill>
        <a:latin typeface="Times New Roman" pitchFamily="18" charset="0"/>
        <a:ea typeface="+mn-ea"/>
        <a:cs typeface="+mn-cs"/>
      </a:defRPr>
    </a:lvl3pPr>
    <a:lvl4pPr marL="1371600" algn="ctr" rtl="0" eaLnBrk="0" fontAlgn="base" hangingPunct="0">
      <a:spcBef>
        <a:spcPct val="50000"/>
      </a:spcBef>
      <a:spcAft>
        <a:spcPct val="0"/>
      </a:spcAft>
      <a:defRPr sz="2300" kern="1200">
        <a:solidFill>
          <a:schemeClr val="tx1"/>
        </a:solidFill>
        <a:latin typeface="Times New Roman" pitchFamily="18" charset="0"/>
        <a:ea typeface="+mn-ea"/>
        <a:cs typeface="+mn-cs"/>
      </a:defRPr>
    </a:lvl4pPr>
    <a:lvl5pPr marL="1828800" algn="ctr" rtl="0" eaLnBrk="0" fontAlgn="base" hangingPunct="0">
      <a:spcBef>
        <a:spcPct val="50000"/>
      </a:spcBef>
      <a:spcAft>
        <a:spcPct val="0"/>
      </a:spcAft>
      <a:defRPr sz="2300" kern="1200">
        <a:solidFill>
          <a:schemeClr val="tx1"/>
        </a:solidFill>
        <a:latin typeface="Times New Roman" pitchFamily="18" charset="0"/>
        <a:ea typeface="+mn-ea"/>
        <a:cs typeface="+mn-cs"/>
      </a:defRPr>
    </a:lvl5pPr>
    <a:lvl6pPr marL="2286000" algn="l" defTabSz="914400" rtl="0" eaLnBrk="1" latinLnBrk="0" hangingPunct="1">
      <a:defRPr sz="2300" kern="1200">
        <a:solidFill>
          <a:schemeClr val="tx1"/>
        </a:solidFill>
        <a:latin typeface="Times New Roman" pitchFamily="18" charset="0"/>
        <a:ea typeface="+mn-ea"/>
        <a:cs typeface="+mn-cs"/>
      </a:defRPr>
    </a:lvl6pPr>
    <a:lvl7pPr marL="2743200" algn="l" defTabSz="914400" rtl="0" eaLnBrk="1" latinLnBrk="0" hangingPunct="1">
      <a:defRPr sz="2300" kern="1200">
        <a:solidFill>
          <a:schemeClr val="tx1"/>
        </a:solidFill>
        <a:latin typeface="Times New Roman" pitchFamily="18" charset="0"/>
        <a:ea typeface="+mn-ea"/>
        <a:cs typeface="+mn-cs"/>
      </a:defRPr>
    </a:lvl7pPr>
    <a:lvl8pPr marL="3200400" algn="l" defTabSz="914400" rtl="0" eaLnBrk="1" latinLnBrk="0" hangingPunct="1">
      <a:defRPr sz="2300" kern="1200">
        <a:solidFill>
          <a:schemeClr val="tx1"/>
        </a:solidFill>
        <a:latin typeface="Times New Roman" pitchFamily="18" charset="0"/>
        <a:ea typeface="+mn-ea"/>
        <a:cs typeface="+mn-cs"/>
      </a:defRPr>
    </a:lvl8pPr>
    <a:lvl9pPr marL="3657600" algn="l" defTabSz="914400" rtl="0" eaLnBrk="1" latinLnBrk="0" hangingPunct="1">
      <a:defRPr sz="2300" kern="1200">
        <a:solidFill>
          <a:schemeClr val="tx1"/>
        </a:solidFill>
        <a:latin typeface="Times New Roman" pitchFamily="18" charset="0"/>
        <a:ea typeface="+mn-ea"/>
        <a:cs typeface="+mn-cs"/>
      </a:defRPr>
    </a:lvl9pPr>
  </p:defaultTextStyle>
  <p:extLst>
    <p:ext uri="{EFAFB233-063F-42B5-8137-9DF3F51BA10A}">
      <p15:sldGuideLst xmlns:p15="http://schemas.microsoft.com/office/powerpoint/2012/main">
        <p15:guide id="1" orient="horz">
          <p15:clr>
            <a:srgbClr val="A4A3A4"/>
          </p15:clr>
        </p15:guide>
        <p15:guide id="2" orient="horz" pos="4014" userDrawn="1">
          <p15:clr>
            <a:srgbClr val="A4A3A4"/>
          </p15:clr>
        </p15:guide>
        <p15:guide id="3" orient="horz" pos="3360">
          <p15:clr>
            <a:srgbClr val="A4A3A4"/>
          </p15:clr>
        </p15:guide>
        <p15:guide id="4" pos="288">
          <p15:clr>
            <a:srgbClr val="A4A3A4"/>
          </p15:clr>
        </p15:guide>
        <p15:guide id="5" pos="2208" userDrawn="1">
          <p15:clr>
            <a:srgbClr val="A4A3A4"/>
          </p15:clr>
        </p15:guide>
        <p15:guide id="6" pos="5952">
          <p15:clr>
            <a:srgbClr val="A4A3A4"/>
          </p15:clr>
        </p15:guide>
      </p15:sldGuideLst>
    </p:ext>
    <p:ext uri="{2D200454-40CA-4A62-9FC3-DE9A4176ACB9}">
      <p15:notesGuideLst xmlns:p15="http://schemas.microsoft.com/office/powerpoint/2012/main">
        <p15:guide id="1" orient="horz" pos="3126">
          <p15:clr>
            <a:srgbClr val="A4A3A4"/>
          </p15:clr>
        </p15:guide>
        <p15:guide id="2" pos="214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497D"/>
    <a:srgbClr val="FF0000"/>
    <a:srgbClr val="C0504D"/>
    <a:srgbClr val="00FFFF"/>
    <a:srgbClr val="0000FF"/>
    <a:srgbClr val="FFFF00"/>
    <a:srgbClr val="00FF00"/>
    <a:srgbClr val="FFFFFF"/>
    <a:srgbClr val="800000"/>
    <a:srgbClr val="FF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399" autoAdjust="0"/>
    <p:restoredTop sz="97041" autoAdjust="0"/>
  </p:normalViewPr>
  <p:slideViewPr>
    <p:cSldViewPr>
      <p:cViewPr varScale="1">
        <p:scale>
          <a:sx n="128" d="100"/>
          <a:sy n="128" d="100"/>
        </p:scale>
        <p:origin x="672" y="132"/>
      </p:cViewPr>
      <p:guideLst>
        <p:guide orient="horz"/>
        <p:guide orient="horz" pos="4014"/>
        <p:guide orient="horz" pos="3360"/>
        <p:guide pos="288"/>
        <p:guide pos="2208"/>
        <p:guide pos="5952"/>
      </p:guideLst>
    </p:cSldViewPr>
  </p:slideViewPr>
  <p:outlineViewPr>
    <p:cViewPr>
      <p:scale>
        <a:sx n="33" d="100"/>
        <a:sy n="33" d="100"/>
      </p:scale>
      <p:origin x="0" y="0"/>
    </p:cViewPr>
  </p:outlineViewPr>
  <p:notesTextViewPr>
    <p:cViewPr>
      <p:scale>
        <a:sx n="3" d="2"/>
        <a:sy n="3" d="2"/>
      </p:scale>
      <p:origin x="0" y="0"/>
    </p:cViewPr>
  </p:notesTextViewPr>
  <p:sorterViewPr>
    <p:cViewPr>
      <p:scale>
        <a:sx n="66" d="100"/>
        <a:sy n="66" d="100"/>
      </p:scale>
      <p:origin x="0" y="0"/>
    </p:cViewPr>
  </p:sorterViewPr>
  <p:notesViewPr>
    <p:cSldViewPr>
      <p:cViewPr varScale="1">
        <p:scale>
          <a:sx n="93" d="100"/>
          <a:sy n="93" d="100"/>
        </p:scale>
        <p:origin x="2868" y="84"/>
      </p:cViewPr>
      <p:guideLst>
        <p:guide orient="horz" pos="3126"/>
        <p:guide pos="2141"/>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3106" name="Rectangle 2"/>
          <p:cNvSpPr>
            <a:spLocks noGrp="1" noChangeArrowheads="1"/>
          </p:cNvSpPr>
          <p:nvPr>
            <p:ph type="hdr" sz="quarter"/>
          </p:nvPr>
        </p:nvSpPr>
        <p:spPr bwMode="auto">
          <a:xfrm>
            <a:off x="0" y="2"/>
            <a:ext cx="2924658" cy="461103"/>
          </a:xfrm>
          <a:prstGeom prst="rect">
            <a:avLst/>
          </a:prstGeom>
          <a:noFill/>
          <a:ln w="9525">
            <a:noFill/>
            <a:miter lim="800000"/>
            <a:headEnd/>
            <a:tailEnd/>
          </a:ln>
          <a:effectLst/>
        </p:spPr>
        <p:txBody>
          <a:bodyPr vert="horz" wrap="none" lIns="86534" tIns="43266" rIns="86534" bIns="43266" numCol="1" anchor="ctr" anchorCtr="0" compatLnSpc="1">
            <a:prstTxWarp prst="textNoShape">
              <a:avLst/>
            </a:prstTxWarp>
          </a:bodyPr>
          <a:lstStyle>
            <a:lvl1pPr algn="l" defTabSz="865188">
              <a:spcBef>
                <a:spcPct val="0"/>
              </a:spcBef>
              <a:defRPr sz="1100"/>
            </a:lvl1pPr>
          </a:lstStyle>
          <a:p>
            <a:pPr>
              <a:defRPr/>
            </a:pPr>
            <a:endParaRPr lang="en-GB"/>
          </a:p>
        </p:txBody>
      </p:sp>
      <p:sp>
        <p:nvSpPr>
          <p:cNvPr id="303107" name="Rectangle 3"/>
          <p:cNvSpPr>
            <a:spLocks noGrp="1" noChangeArrowheads="1"/>
          </p:cNvSpPr>
          <p:nvPr>
            <p:ph type="dt" sz="quarter" idx="1"/>
          </p:nvPr>
        </p:nvSpPr>
        <p:spPr bwMode="auto">
          <a:xfrm>
            <a:off x="3848660" y="2"/>
            <a:ext cx="2924658" cy="461103"/>
          </a:xfrm>
          <a:prstGeom prst="rect">
            <a:avLst/>
          </a:prstGeom>
          <a:noFill/>
          <a:ln w="9525">
            <a:noFill/>
            <a:miter lim="800000"/>
            <a:headEnd/>
            <a:tailEnd/>
          </a:ln>
          <a:effectLst/>
        </p:spPr>
        <p:txBody>
          <a:bodyPr vert="horz" wrap="none" lIns="86534" tIns="43266" rIns="86534" bIns="43266" numCol="1" anchor="ctr" anchorCtr="0" compatLnSpc="1">
            <a:prstTxWarp prst="textNoShape">
              <a:avLst/>
            </a:prstTxWarp>
          </a:bodyPr>
          <a:lstStyle>
            <a:lvl1pPr algn="r" defTabSz="865188">
              <a:spcBef>
                <a:spcPct val="0"/>
              </a:spcBef>
              <a:defRPr sz="1100"/>
            </a:lvl1pPr>
          </a:lstStyle>
          <a:p>
            <a:pPr>
              <a:defRPr/>
            </a:pPr>
            <a:endParaRPr lang="en-GB"/>
          </a:p>
        </p:txBody>
      </p:sp>
      <p:sp>
        <p:nvSpPr>
          <p:cNvPr id="303108" name="Rectangle 4"/>
          <p:cNvSpPr>
            <a:spLocks noGrp="1" noChangeArrowheads="1"/>
          </p:cNvSpPr>
          <p:nvPr>
            <p:ph type="ftr" sz="quarter" idx="2"/>
          </p:nvPr>
        </p:nvSpPr>
        <p:spPr bwMode="auto">
          <a:xfrm>
            <a:off x="0" y="9444551"/>
            <a:ext cx="2924658" cy="459491"/>
          </a:xfrm>
          <a:prstGeom prst="rect">
            <a:avLst/>
          </a:prstGeom>
          <a:noFill/>
          <a:ln w="9525">
            <a:noFill/>
            <a:miter lim="800000"/>
            <a:headEnd/>
            <a:tailEnd/>
          </a:ln>
          <a:effectLst/>
        </p:spPr>
        <p:txBody>
          <a:bodyPr vert="horz" wrap="none" lIns="86534" tIns="43266" rIns="86534" bIns="43266" numCol="1" anchor="b" anchorCtr="0" compatLnSpc="1">
            <a:prstTxWarp prst="textNoShape">
              <a:avLst/>
            </a:prstTxWarp>
          </a:bodyPr>
          <a:lstStyle>
            <a:lvl1pPr algn="l" defTabSz="865188">
              <a:spcBef>
                <a:spcPct val="0"/>
              </a:spcBef>
              <a:defRPr sz="1100"/>
            </a:lvl1pPr>
          </a:lstStyle>
          <a:p>
            <a:pPr>
              <a:defRPr/>
            </a:pPr>
            <a:endParaRPr lang="en-GB"/>
          </a:p>
        </p:txBody>
      </p:sp>
      <p:sp>
        <p:nvSpPr>
          <p:cNvPr id="303109" name="Rectangle 5"/>
          <p:cNvSpPr>
            <a:spLocks noGrp="1" noChangeArrowheads="1"/>
          </p:cNvSpPr>
          <p:nvPr>
            <p:ph type="sldNum" sz="quarter" idx="3"/>
          </p:nvPr>
        </p:nvSpPr>
        <p:spPr bwMode="auto">
          <a:xfrm>
            <a:off x="3848660" y="9444551"/>
            <a:ext cx="2924658" cy="459491"/>
          </a:xfrm>
          <a:prstGeom prst="rect">
            <a:avLst/>
          </a:prstGeom>
          <a:noFill/>
          <a:ln w="9525">
            <a:noFill/>
            <a:miter lim="800000"/>
            <a:headEnd/>
            <a:tailEnd/>
          </a:ln>
          <a:effectLst/>
        </p:spPr>
        <p:txBody>
          <a:bodyPr vert="horz" wrap="none" lIns="86534" tIns="43266" rIns="86534" bIns="43266" numCol="1" anchor="b" anchorCtr="0" compatLnSpc="1">
            <a:prstTxWarp prst="textNoShape">
              <a:avLst/>
            </a:prstTxWarp>
          </a:bodyPr>
          <a:lstStyle>
            <a:lvl1pPr algn="r" defTabSz="865188">
              <a:spcBef>
                <a:spcPct val="0"/>
              </a:spcBef>
              <a:defRPr sz="1100"/>
            </a:lvl1pPr>
          </a:lstStyle>
          <a:p>
            <a:pPr>
              <a:defRPr/>
            </a:pPr>
            <a:fld id="{295DDF75-4B78-42A7-A7F3-A2F25A7BB7DA}" type="slidenum">
              <a:rPr lang="en-GB"/>
              <a:pPr>
                <a:defRPr/>
              </a:pPr>
              <a:t>‹#›</a:t>
            </a:fld>
            <a:endParaRPr lang="en-GB"/>
          </a:p>
        </p:txBody>
      </p:sp>
    </p:spTree>
    <p:extLst>
      <p:ext uri="{BB962C8B-B14F-4D97-AF65-F5344CB8AC3E}">
        <p14:creationId xmlns:p14="http://schemas.microsoft.com/office/powerpoint/2010/main" val="148807618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1"/>
            <a:ext cx="2945768" cy="496573"/>
          </a:xfrm>
          <a:prstGeom prst="rect">
            <a:avLst/>
          </a:prstGeom>
          <a:noFill/>
          <a:ln w="9525">
            <a:noFill/>
            <a:miter lim="800000"/>
            <a:headEnd/>
            <a:tailEnd/>
          </a:ln>
          <a:effectLst/>
        </p:spPr>
        <p:txBody>
          <a:bodyPr vert="horz" wrap="square" lIns="86392" tIns="43198" rIns="86392" bIns="43198" numCol="1" anchor="t" anchorCtr="0" compatLnSpc="1">
            <a:prstTxWarp prst="textNoShape">
              <a:avLst/>
            </a:prstTxWarp>
          </a:bodyPr>
          <a:lstStyle>
            <a:lvl1pPr algn="l" defTabSz="865188">
              <a:spcBef>
                <a:spcPct val="0"/>
              </a:spcBef>
              <a:defRPr sz="1100"/>
            </a:lvl1pPr>
          </a:lstStyle>
          <a:p>
            <a:pPr>
              <a:defRPr/>
            </a:pPr>
            <a:endParaRPr lang="en-GB"/>
          </a:p>
        </p:txBody>
      </p:sp>
      <p:sp>
        <p:nvSpPr>
          <p:cNvPr id="5123" name="Rectangle 3"/>
          <p:cNvSpPr>
            <a:spLocks noGrp="1" noChangeArrowheads="1"/>
          </p:cNvSpPr>
          <p:nvPr>
            <p:ph type="dt" idx="1"/>
          </p:nvPr>
        </p:nvSpPr>
        <p:spPr bwMode="auto">
          <a:xfrm>
            <a:off x="3851908" y="1"/>
            <a:ext cx="2945768" cy="496573"/>
          </a:xfrm>
          <a:prstGeom prst="rect">
            <a:avLst/>
          </a:prstGeom>
          <a:noFill/>
          <a:ln w="9525">
            <a:noFill/>
            <a:miter lim="800000"/>
            <a:headEnd/>
            <a:tailEnd/>
          </a:ln>
          <a:effectLst/>
        </p:spPr>
        <p:txBody>
          <a:bodyPr vert="horz" wrap="square" lIns="86392" tIns="43198" rIns="86392" bIns="43198" numCol="1" anchor="t" anchorCtr="0" compatLnSpc="1">
            <a:prstTxWarp prst="textNoShape">
              <a:avLst/>
            </a:prstTxWarp>
          </a:bodyPr>
          <a:lstStyle>
            <a:lvl1pPr algn="r" defTabSz="865188">
              <a:spcBef>
                <a:spcPct val="0"/>
              </a:spcBef>
              <a:defRPr sz="1100"/>
            </a:lvl1pPr>
          </a:lstStyle>
          <a:p>
            <a:pPr>
              <a:defRPr/>
            </a:pPr>
            <a:endParaRPr lang="en-GB"/>
          </a:p>
        </p:txBody>
      </p:sp>
      <p:sp>
        <p:nvSpPr>
          <p:cNvPr id="26628" name="Rectangle 4"/>
          <p:cNvSpPr>
            <a:spLocks noGrp="1" noRot="1" noChangeAspect="1" noChangeArrowheads="1" noTextEdit="1"/>
          </p:cNvSpPr>
          <p:nvPr>
            <p:ph type="sldImg" idx="2"/>
          </p:nvPr>
        </p:nvSpPr>
        <p:spPr bwMode="auto">
          <a:xfrm>
            <a:off x="712788" y="746125"/>
            <a:ext cx="5381625" cy="3727450"/>
          </a:xfrm>
          <a:prstGeom prst="rect">
            <a:avLst/>
          </a:prstGeom>
          <a:noFill/>
          <a:ln w="9525">
            <a:solidFill>
              <a:srgbClr val="000000"/>
            </a:solidFill>
            <a:miter lim="800000"/>
            <a:headEnd/>
            <a:tailEnd/>
          </a:ln>
        </p:spPr>
      </p:sp>
      <p:sp>
        <p:nvSpPr>
          <p:cNvPr id="5125" name="Rectangle 5"/>
          <p:cNvSpPr>
            <a:spLocks noGrp="1" noChangeArrowheads="1"/>
          </p:cNvSpPr>
          <p:nvPr>
            <p:ph type="body" sz="quarter" idx="3"/>
          </p:nvPr>
        </p:nvSpPr>
        <p:spPr bwMode="auto">
          <a:xfrm>
            <a:off x="906141" y="4714215"/>
            <a:ext cx="4985395" cy="4467541"/>
          </a:xfrm>
          <a:prstGeom prst="rect">
            <a:avLst/>
          </a:prstGeom>
          <a:noFill/>
          <a:ln w="9525">
            <a:noFill/>
            <a:miter lim="800000"/>
            <a:headEnd/>
            <a:tailEnd/>
          </a:ln>
          <a:effectLst/>
        </p:spPr>
        <p:txBody>
          <a:bodyPr vert="horz" wrap="square" lIns="86392" tIns="43198" rIns="86392" bIns="43198" numCol="1" anchor="t" anchorCtr="0" compatLnSpc="1">
            <a:prstTxWarp prst="textNoShape">
              <a:avLst/>
            </a:prstTxWarp>
          </a:bodyPr>
          <a:lstStyle/>
          <a:p>
            <a:pPr lvl="0"/>
            <a:r>
              <a:rPr lang="de-DE" noProof="0" smtClean="0"/>
              <a:t>Klicken Sie, um die Textformatierung des Masters zu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p>
        </p:txBody>
      </p:sp>
      <p:sp>
        <p:nvSpPr>
          <p:cNvPr id="5126" name="Rectangle 6"/>
          <p:cNvSpPr>
            <a:spLocks noGrp="1" noChangeArrowheads="1"/>
          </p:cNvSpPr>
          <p:nvPr>
            <p:ph type="ftr" sz="quarter" idx="4"/>
          </p:nvPr>
        </p:nvSpPr>
        <p:spPr bwMode="auto">
          <a:xfrm>
            <a:off x="0" y="9431653"/>
            <a:ext cx="2945768" cy="496573"/>
          </a:xfrm>
          <a:prstGeom prst="rect">
            <a:avLst/>
          </a:prstGeom>
          <a:noFill/>
          <a:ln w="9525">
            <a:noFill/>
            <a:miter lim="800000"/>
            <a:headEnd/>
            <a:tailEnd/>
          </a:ln>
          <a:effectLst/>
        </p:spPr>
        <p:txBody>
          <a:bodyPr vert="horz" wrap="square" lIns="86392" tIns="43198" rIns="86392" bIns="43198" numCol="1" anchor="b" anchorCtr="0" compatLnSpc="1">
            <a:prstTxWarp prst="textNoShape">
              <a:avLst/>
            </a:prstTxWarp>
          </a:bodyPr>
          <a:lstStyle>
            <a:lvl1pPr algn="l" defTabSz="865188">
              <a:spcBef>
                <a:spcPct val="0"/>
              </a:spcBef>
              <a:defRPr sz="1100"/>
            </a:lvl1pPr>
          </a:lstStyle>
          <a:p>
            <a:pPr>
              <a:defRPr/>
            </a:pPr>
            <a:endParaRPr lang="en-GB"/>
          </a:p>
        </p:txBody>
      </p:sp>
      <p:sp>
        <p:nvSpPr>
          <p:cNvPr id="5127" name="Rectangle 7"/>
          <p:cNvSpPr>
            <a:spLocks noGrp="1" noChangeArrowheads="1"/>
          </p:cNvSpPr>
          <p:nvPr>
            <p:ph type="sldNum" sz="quarter" idx="5"/>
          </p:nvPr>
        </p:nvSpPr>
        <p:spPr bwMode="auto">
          <a:xfrm>
            <a:off x="3851908" y="9431653"/>
            <a:ext cx="2945768" cy="496573"/>
          </a:xfrm>
          <a:prstGeom prst="rect">
            <a:avLst/>
          </a:prstGeom>
          <a:noFill/>
          <a:ln w="9525">
            <a:noFill/>
            <a:miter lim="800000"/>
            <a:headEnd/>
            <a:tailEnd/>
          </a:ln>
          <a:effectLst/>
        </p:spPr>
        <p:txBody>
          <a:bodyPr vert="horz" wrap="square" lIns="86392" tIns="43198" rIns="86392" bIns="43198" numCol="1" anchor="b" anchorCtr="0" compatLnSpc="1">
            <a:prstTxWarp prst="textNoShape">
              <a:avLst/>
            </a:prstTxWarp>
          </a:bodyPr>
          <a:lstStyle>
            <a:lvl1pPr algn="r" defTabSz="865188">
              <a:spcBef>
                <a:spcPct val="0"/>
              </a:spcBef>
              <a:defRPr sz="1100"/>
            </a:lvl1pPr>
          </a:lstStyle>
          <a:p>
            <a:pPr>
              <a:defRPr/>
            </a:pPr>
            <a:fld id="{C38E55B4-A633-4C51-AE8F-B8C1C12B8FA9}" type="slidenum">
              <a:rPr lang="en-GB"/>
              <a:pPr>
                <a:defRPr/>
              </a:pPr>
              <a:t>‹#›</a:t>
            </a:fld>
            <a:endParaRPr lang="en-GB"/>
          </a:p>
        </p:txBody>
      </p:sp>
    </p:spTree>
    <p:extLst>
      <p:ext uri="{BB962C8B-B14F-4D97-AF65-F5344CB8AC3E}">
        <p14:creationId xmlns:p14="http://schemas.microsoft.com/office/powerpoint/2010/main" val="236312916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503437122"/>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Slide Number Placeholder 5"/>
          <p:cNvSpPr txBox="1">
            <a:spLocks/>
          </p:cNvSpPr>
          <p:nvPr userDrawn="1"/>
        </p:nvSpPr>
        <p:spPr>
          <a:xfrm>
            <a:off x="7594600" y="1"/>
            <a:ext cx="2311400" cy="260648"/>
          </a:xfrm>
          <a:prstGeom prst="rect">
            <a:avLst/>
          </a:prstGeom>
        </p:spPr>
        <p:txBody>
          <a:bodyPr/>
          <a:lstStyle>
            <a:defPPr>
              <a:defRPr lang="en-US"/>
            </a:defPPr>
            <a:lvl1pPr algn="ctr" rtl="0" eaLnBrk="0" fontAlgn="base" hangingPunct="0">
              <a:spcBef>
                <a:spcPct val="50000"/>
              </a:spcBef>
              <a:spcAft>
                <a:spcPct val="0"/>
              </a:spcAft>
              <a:defRPr sz="2300" kern="1200">
                <a:solidFill>
                  <a:schemeClr val="tx1"/>
                </a:solidFill>
                <a:latin typeface="Constantia" pitchFamily="18" charset="0"/>
                <a:ea typeface="+mn-ea"/>
                <a:cs typeface="+mn-cs"/>
              </a:defRPr>
            </a:lvl1pPr>
            <a:lvl2pPr marL="457200" algn="ctr" rtl="0" eaLnBrk="0" fontAlgn="base" hangingPunct="0">
              <a:spcBef>
                <a:spcPct val="50000"/>
              </a:spcBef>
              <a:spcAft>
                <a:spcPct val="0"/>
              </a:spcAft>
              <a:defRPr sz="2300" kern="1200">
                <a:solidFill>
                  <a:schemeClr val="tx1"/>
                </a:solidFill>
                <a:latin typeface="Times New Roman" pitchFamily="18" charset="0"/>
                <a:ea typeface="+mn-ea"/>
                <a:cs typeface="+mn-cs"/>
              </a:defRPr>
            </a:lvl2pPr>
            <a:lvl3pPr marL="914400" algn="ctr" rtl="0" eaLnBrk="0" fontAlgn="base" hangingPunct="0">
              <a:spcBef>
                <a:spcPct val="50000"/>
              </a:spcBef>
              <a:spcAft>
                <a:spcPct val="0"/>
              </a:spcAft>
              <a:defRPr sz="2300" kern="1200">
                <a:solidFill>
                  <a:schemeClr val="tx1"/>
                </a:solidFill>
                <a:latin typeface="Times New Roman" pitchFamily="18" charset="0"/>
                <a:ea typeface="+mn-ea"/>
                <a:cs typeface="+mn-cs"/>
              </a:defRPr>
            </a:lvl3pPr>
            <a:lvl4pPr marL="1371600" algn="ctr" rtl="0" eaLnBrk="0" fontAlgn="base" hangingPunct="0">
              <a:spcBef>
                <a:spcPct val="50000"/>
              </a:spcBef>
              <a:spcAft>
                <a:spcPct val="0"/>
              </a:spcAft>
              <a:defRPr sz="2300" kern="1200">
                <a:solidFill>
                  <a:schemeClr val="tx1"/>
                </a:solidFill>
                <a:latin typeface="Times New Roman" pitchFamily="18" charset="0"/>
                <a:ea typeface="+mn-ea"/>
                <a:cs typeface="+mn-cs"/>
              </a:defRPr>
            </a:lvl4pPr>
            <a:lvl5pPr marL="1828800" algn="ctr" rtl="0" eaLnBrk="0" fontAlgn="base" hangingPunct="0">
              <a:spcBef>
                <a:spcPct val="50000"/>
              </a:spcBef>
              <a:spcAft>
                <a:spcPct val="0"/>
              </a:spcAft>
              <a:defRPr sz="2300" kern="1200">
                <a:solidFill>
                  <a:schemeClr val="tx1"/>
                </a:solidFill>
                <a:latin typeface="Times New Roman" pitchFamily="18" charset="0"/>
                <a:ea typeface="+mn-ea"/>
                <a:cs typeface="+mn-cs"/>
              </a:defRPr>
            </a:lvl5pPr>
            <a:lvl6pPr marL="2286000" algn="l" defTabSz="914400" rtl="0" eaLnBrk="1" latinLnBrk="0" hangingPunct="1">
              <a:defRPr sz="2300" kern="1200">
                <a:solidFill>
                  <a:schemeClr val="tx1"/>
                </a:solidFill>
                <a:latin typeface="Times New Roman" pitchFamily="18" charset="0"/>
                <a:ea typeface="+mn-ea"/>
                <a:cs typeface="+mn-cs"/>
              </a:defRPr>
            </a:lvl6pPr>
            <a:lvl7pPr marL="2743200" algn="l" defTabSz="914400" rtl="0" eaLnBrk="1" latinLnBrk="0" hangingPunct="1">
              <a:defRPr sz="2300" kern="1200">
                <a:solidFill>
                  <a:schemeClr val="tx1"/>
                </a:solidFill>
                <a:latin typeface="Times New Roman" pitchFamily="18" charset="0"/>
                <a:ea typeface="+mn-ea"/>
                <a:cs typeface="+mn-cs"/>
              </a:defRPr>
            </a:lvl7pPr>
            <a:lvl8pPr marL="3200400" algn="l" defTabSz="914400" rtl="0" eaLnBrk="1" latinLnBrk="0" hangingPunct="1">
              <a:defRPr sz="2300" kern="1200">
                <a:solidFill>
                  <a:schemeClr val="tx1"/>
                </a:solidFill>
                <a:latin typeface="Times New Roman" pitchFamily="18" charset="0"/>
                <a:ea typeface="+mn-ea"/>
                <a:cs typeface="+mn-cs"/>
              </a:defRPr>
            </a:lvl8pPr>
            <a:lvl9pPr marL="3657600" algn="l" defTabSz="914400" rtl="0" eaLnBrk="1" latinLnBrk="0" hangingPunct="1">
              <a:defRPr sz="2300" kern="1200">
                <a:solidFill>
                  <a:schemeClr val="tx1"/>
                </a:solidFill>
                <a:latin typeface="Times New Roman" pitchFamily="18" charset="0"/>
                <a:ea typeface="+mn-ea"/>
                <a:cs typeface="+mn-cs"/>
              </a:defRPr>
            </a:lvl9pPr>
          </a:lstStyle>
          <a:p>
            <a:pPr algn="r"/>
            <a:fld id="{80312B61-8FBB-43B8-A6DD-B3B75C37806A}" type="slidenum">
              <a:rPr lang="en-US" sz="1400" smtClean="0">
                <a:solidFill>
                  <a:prstClr val="black"/>
                </a:solidFill>
              </a:rPr>
              <a:pPr algn="r"/>
              <a:t>‹#›</a:t>
            </a:fld>
            <a:endParaRPr lang="en-US" sz="1400" dirty="0">
              <a:solidFill>
                <a:prstClr val="black"/>
              </a:solidFill>
            </a:endParaRPr>
          </a:p>
        </p:txBody>
      </p:sp>
      <p:pic>
        <p:nvPicPr>
          <p:cNvPr id="10" name="Picture 9" descr="logo-presentation-small.jp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128966" y="6167827"/>
            <a:ext cx="584454" cy="533400"/>
          </a:xfrm>
          <a:prstGeom prst="rect">
            <a:avLst/>
          </a:prstGeom>
        </p:spPr>
      </p:pic>
      <p:sp>
        <p:nvSpPr>
          <p:cNvPr id="9" name="Title 1"/>
          <p:cNvSpPr txBox="1">
            <a:spLocks/>
          </p:cNvSpPr>
          <p:nvPr userDrawn="1"/>
        </p:nvSpPr>
        <p:spPr>
          <a:xfrm>
            <a:off x="76200" y="76200"/>
            <a:ext cx="9315450" cy="628651"/>
          </a:xfrm>
          <a:prstGeom prst="rect">
            <a:avLst/>
          </a:prstGeom>
        </p:spPr>
        <p:txBody>
          <a:bodyPr>
            <a:normAutofit/>
          </a:bodyPr>
          <a:lstStyle>
            <a:lvl1pPr algn="ctr" defTabSz="914400" rtl="0" eaLnBrk="1" fontAlgn="auto" latinLnBrk="0" hangingPunct="1">
              <a:spcBef>
                <a:spcPct val="0"/>
              </a:spcBef>
              <a:spcAft>
                <a:spcPts val="0"/>
              </a:spcAft>
              <a:buNone/>
              <a:defRPr sz="3200" kern="1200">
                <a:solidFill>
                  <a:schemeClr val="tx1"/>
                </a:solidFill>
                <a:latin typeface="+mj-lt"/>
                <a:ea typeface="+mj-ea"/>
                <a:cs typeface="+mj-cs"/>
              </a:defRPr>
            </a:lvl1pPr>
          </a:lstStyle>
          <a:p>
            <a:r>
              <a:rPr lang="en-GB" b="1" dirty="0" smtClean="0">
                <a:solidFill>
                  <a:srgbClr val="1F497D"/>
                </a:solidFill>
                <a:latin typeface="SketchFlow Print" panose="02000000000000000000" pitchFamily="2" charset="0"/>
              </a:rPr>
              <a:t>RF Bypass Impedance Measurements</a:t>
            </a:r>
            <a:endParaRPr lang="en-GB" dirty="0">
              <a:solidFill>
                <a:srgbClr val="1F497D"/>
              </a:solidFill>
              <a:latin typeface="SketchFlow Print" panose="02000000000000000000" pitchFamily="2" charset="0"/>
            </a:endParaRPr>
          </a:p>
        </p:txBody>
      </p:sp>
      <p:sp>
        <p:nvSpPr>
          <p:cNvPr id="11" name="Subtitle 2"/>
          <p:cNvSpPr txBox="1">
            <a:spLocks/>
          </p:cNvSpPr>
          <p:nvPr userDrawn="1"/>
        </p:nvSpPr>
        <p:spPr>
          <a:xfrm>
            <a:off x="76200" y="6625026"/>
            <a:ext cx="1371600" cy="156773"/>
          </a:xfrm>
          <a:prstGeom prst="rect">
            <a:avLst/>
          </a:prstGeom>
        </p:spPr>
        <p:txBody>
          <a:bodyPr anchor="ctr">
            <a:normAutofit fontScale="62500" lnSpcReduction="20000"/>
          </a:bodyPr>
          <a:lstStyle>
            <a:lvl1pPr marL="0" indent="0" algn="ctr" defTabSz="914400" rtl="0" eaLnBrk="1" latinLnBrk="0" hangingPunct="1">
              <a:spcBef>
                <a:spcPct val="20000"/>
              </a:spcBef>
              <a:buFont typeface="Arial" pitchFamily="34" charset="0"/>
              <a:buNone/>
              <a:defRPr sz="800" kern="1200" baseline="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fontAlgn="auto">
              <a:spcAft>
                <a:spcPts val="0"/>
              </a:spcAft>
            </a:pPr>
            <a:r>
              <a:rPr lang="en-US" dirty="0" smtClean="0">
                <a:latin typeface="Arial Rounded MT Bold" panose="020F0704030504030204" pitchFamily="34" charset="0"/>
              </a:rPr>
              <a:t>BE RB FB 2017.03.16 </a:t>
            </a:r>
            <a:r>
              <a:rPr lang="en-US" dirty="0" err="1" smtClean="0">
                <a:latin typeface="Arial Rounded MT Bold" panose="020F0704030504030204" pitchFamily="34" charset="0"/>
              </a:rPr>
              <a:t>J.Bento</a:t>
            </a:r>
            <a:endParaRPr lang="en-US" dirty="0">
              <a:latin typeface="Arial Rounded MT Bold" panose="020F0704030504030204" pitchFamily="34" charset="0"/>
            </a:endParaRPr>
          </a:p>
        </p:txBody>
      </p:sp>
    </p:spTree>
    <p:extLst>
      <p:ext uri="{BB962C8B-B14F-4D97-AF65-F5344CB8AC3E}">
        <p14:creationId xmlns:p14="http://schemas.microsoft.com/office/powerpoint/2010/main" val="445393871"/>
      </p:ext>
    </p:extLst>
  </p:cSld>
  <p:clrMap bg1="lt1" tx1="dk1" bg2="lt2" tx2="dk2" accent1="accent1" accent2="accent2" accent3="accent3" accent4="accent4" accent5="accent5" accent6="accent6" hlink="hlink" folHlink="folHlink"/>
  <p:sldLayoutIdLst>
    <p:sldLayoutId id="2147483663" r:id="rId1"/>
  </p:sldLayoutIdLst>
  <p:timing>
    <p:tnLst>
      <p:par>
        <p:cTn id="1" dur="indefinite" restart="never" nodeType="tmRoot"/>
      </p:par>
    </p:tnLst>
  </p:timing>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TIF"/><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xml"/><Relationship Id="rId4" Type="http://schemas.openxmlformats.org/officeDocument/2006/relationships/image" Target="../media/image13.jpe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g"/><Relationship Id="rId1" Type="http://schemas.openxmlformats.org/officeDocument/2006/relationships/slideLayout" Target="../slideLayouts/slideLayout1.xml"/><Relationship Id="rId5" Type="http://schemas.openxmlformats.org/officeDocument/2006/relationships/image" Target="../media/image23.png"/><Relationship Id="rId4" Type="http://schemas.openxmlformats.org/officeDocument/2006/relationships/image" Target="../media/image22.jpe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800" y="901429"/>
            <a:ext cx="3752850" cy="2809875"/>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29200" y="901429"/>
            <a:ext cx="3781425" cy="2847975"/>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29200" y="3761835"/>
            <a:ext cx="3781425" cy="2836069"/>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5800" y="3739718"/>
            <a:ext cx="2127053" cy="2836070"/>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2463511" y="4094226"/>
            <a:ext cx="2836070" cy="2127053"/>
          </a:xfrm>
          <a:prstGeom prst="rect">
            <a:avLst/>
          </a:prstGeom>
        </p:spPr>
      </p:pic>
    </p:spTree>
    <p:extLst>
      <p:ext uri="{BB962C8B-B14F-4D97-AF65-F5344CB8AC3E}">
        <p14:creationId xmlns:p14="http://schemas.microsoft.com/office/powerpoint/2010/main" val="83126098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200" y="1387084"/>
            <a:ext cx="5762264" cy="3600000"/>
          </a:xfrm>
          <a:prstGeom prst="rect">
            <a:avLst/>
          </a:prstGeom>
        </p:spPr>
      </p:pic>
      <p:sp>
        <p:nvSpPr>
          <p:cNvPr id="6" name="TextBox 5"/>
          <p:cNvSpPr txBox="1"/>
          <p:nvPr/>
        </p:nvSpPr>
        <p:spPr>
          <a:xfrm>
            <a:off x="2590800" y="5196633"/>
            <a:ext cx="1312891" cy="307777"/>
          </a:xfrm>
          <a:prstGeom prst="rect">
            <a:avLst/>
          </a:prstGeom>
          <a:noFill/>
        </p:spPr>
        <p:txBody>
          <a:bodyPr wrap="square" rtlCol="0">
            <a:spAutoFit/>
          </a:bodyPr>
          <a:lstStyle/>
          <a:p>
            <a:r>
              <a:rPr lang="fr-CH" sz="1400" dirty="0" smtClean="0">
                <a:latin typeface="+mn-lt"/>
              </a:rPr>
              <a:t>BHZ82 Ring 2</a:t>
            </a:r>
            <a:endParaRPr lang="fr-CH" sz="1400" dirty="0">
              <a:latin typeface="+mn-lt"/>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65416" y="1387084"/>
            <a:ext cx="2700001" cy="3600000"/>
          </a:xfrm>
          <a:prstGeom prst="rect">
            <a:avLst/>
          </a:prstGeom>
        </p:spPr>
      </p:pic>
      <p:sp>
        <p:nvSpPr>
          <p:cNvPr id="9" name="TextBox 8"/>
          <p:cNvSpPr txBox="1"/>
          <p:nvPr/>
        </p:nvSpPr>
        <p:spPr>
          <a:xfrm>
            <a:off x="7211516" y="5204128"/>
            <a:ext cx="1312891" cy="738664"/>
          </a:xfrm>
          <a:prstGeom prst="rect">
            <a:avLst/>
          </a:prstGeom>
          <a:noFill/>
        </p:spPr>
        <p:txBody>
          <a:bodyPr wrap="square" rtlCol="0">
            <a:spAutoFit/>
          </a:bodyPr>
          <a:lstStyle/>
          <a:p>
            <a:r>
              <a:rPr lang="fr-CH" sz="1400" dirty="0" smtClean="0">
                <a:latin typeface="+mn-lt"/>
              </a:rPr>
              <a:t>UPS Management software</a:t>
            </a:r>
            <a:endParaRPr lang="fr-CH" sz="1400" dirty="0">
              <a:latin typeface="+mn-lt"/>
            </a:endParaRPr>
          </a:p>
        </p:txBody>
      </p:sp>
    </p:spTree>
    <p:extLst>
      <p:ext uri="{BB962C8B-B14F-4D97-AF65-F5344CB8AC3E}">
        <p14:creationId xmlns:p14="http://schemas.microsoft.com/office/powerpoint/2010/main" val="423871398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14525" y="1373155"/>
            <a:ext cx="5638800" cy="2246769"/>
          </a:xfrm>
          <a:prstGeom prst="rect">
            <a:avLst/>
          </a:prstGeom>
          <a:noFill/>
        </p:spPr>
        <p:txBody>
          <a:bodyPr wrap="square" rtlCol="0">
            <a:spAutoFit/>
          </a:bodyPr>
          <a:lstStyle/>
          <a:p>
            <a:pPr algn="l">
              <a:spcBef>
                <a:spcPts val="0"/>
              </a:spcBef>
            </a:pPr>
            <a:r>
              <a:rPr lang="en-US" sz="1400" dirty="0" smtClean="0">
                <a:latin typeface="+mn-lt"/>
              </a:rPr>
              <a:t>Conclusion:</a:t>
            </a:r>
          </a:p>
          <a:p>
            <a:pPr algn="l">
              <a:spcBef>
                <a:spcPts val="0"/>
              </a:spcBef>
            </a:pPr>
            <a:endParaRPr lang="en-US" sz="1400" dirty="0" smtClean="0">
              <a:latin typeface="+mn-lt"/>
            </a:endParaRPr>
          </a:p>
          <a:p>
            <a:pPr marL="285750" indent="-285750" algn="l">
              <a:spcBef>
                <a:spcPts val="0"/>
              </a:spcBef>
              <a:buFontTx/>
              <a:buChar char="-"/>
            </a:pPr>
            <a:r>
              <a:rPr lang="en-US" sz="1400" dirty="0" smtClean="0">
                <a:latin typeface="+mn-lt"/>
              </a:rPr>
              <a:t>All 120 measurements in about 1 hour without saving plots,</a:t>
            </a:r>
          </a:p>
          <a:p>
            <a:pPr marL="285750" indent="-285750" algn="l">
              <a:spcBef>
                <a:spcPts val="0"/>
              </a:spcBef>
              <a:buFontTx/>
              <a:buChar char="-"/>
            </a:pPr>
            <a:r>
              <a:rPr lang="en-US" sz="1400" dirty="0" smtClean="0">
                <a:latin typeface="+mn-lt"/>
              </a:rPr>
              <a:t>The UPS can handle it, over 50% left,</a:t>
            </a:r>
          </a:p>
          <a:p>
            <a:pPr marL="285750" indent="-285750" algn="l">
              <a:spcBef>
                <a:spcPts val="0"/>
              </a:spcBef>
              <a:buFontTx/>
              <a:buChar char="-"/>
            </a:pPr>
            <a:r>
              <a:rPr lang="en-US" sz="1400" dirty="0" smtClean="0">
                <a:latin typeface="+mn-lt"/>
              </a:rPr>
              <a:t>Radiation taken: Joao 8uS, Bruno 4uS,</a:t>
            </a:r>
          </a:p>
          <a:p>
            <a:pPr marL="285750" indent="-285750" algn="l">
              <a:spcBef>
                <a:spcPts val="0"/>
              </a:spcBef>
              <a:buFontTx/>
              <a:buChar char="-"/>
            </a:pPr>
            <a:r>
              <a:rPr lang="en-US" sz="1400" dirty="0" smtClean="0">
                <a:latin typeface="+mn-lt"/>
              </a:rPr>
              <a:t>Measurement from interior or exterior of the ring could improve speed of measurements,</a:t>
            </a:r>
          </a:p>
          <a:p>
            <a:pPr marL="285750" indent="-285750" algn="l">
              <a:spcBef>
                <a:spcPts val="0"/>
              </a:spcBef>
              <a:buFontTx/>
              <a:buChar char="-"/>
            </a:pPr>
            <a:r>
              <a:rPr lang="en-US" sz="1400" dirty="0" smtClean="0">
                <a:latin typeface="+mn-lt"/>
              </a:rPr>
              <a:t>The biggest part of time can be saved if cord extension is avoided</a:t>
            </a:r>
            <a:r>
              <a:rPr lang="en-US" sz="1400" dirty="0">
                <a:latin typeface="+mn-lt"/>
              </a:rPr>
              <a:t>,</a:t>
            </a:r>
            <a:endParaRPr lang="en-US" sz="1400" dirty="0" smtClean="0">
              <a:latin typeface="+mn-lt"/>
            </a:endParaRPr>
          </a:p>
          <a:p>
            <a:pPr marL="285750" indent="-285750" algn="l">
              <a:spcBef>
                <a:spcPts val="0"/>
              </a:spcBef>
              <a:buFontTx/>
              <a:buChar char="-"/>
            </a:pPr>
            <a:r>
              <a:rPr lang="en-US" sz="1400" dirty="0" smtClean="0">
                <a:latin typeface="+mn-lt"/>
              </a:rPr>
              <a:t>Continue to search a better portable USB connected VNA solution.</a:t>
            </a:r>
          </a:p>
          <a:p>
            <a:pPr algn="l">
              <a:spcBef>
                <a:spcPts val="0"/>
              </a:spcBef>
            </a:pPr>
            <a:endParaRPr lang="en-US" sz="1400" dirty="0" smtClean="0">
              <a:latin typeface="+mn-lt"/>
            </a:endParaRPr>
          </a:p>
        </p:txBody>
      </p:sp>
      <p:pic>
        <p:nvPicPr>
          <p:cNvPr id="1028" name="Picture 4" descr="http://miniradiosolutions.com/wp-content/uploads/2015/01/minivna-pro-top800x600-400x300_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4042475"/>
            <a:ext cx="2880000" cy="21600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miniradiosolutions.com/wp-content/uploads/2015/01/minivna-pro-dds-800x600-400x300_c.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4042475"/>
            <a:ext cx="2880000" cy="216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390133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4294967295"/>
          </p:nvPr>
        </p:nvSpPr>
        <p:spPr>
          <a:xfrm>
            <a:off x="76200" y="6625026"/>
            <a:ext cx="1371600" cy="156773"/>
          </a:xfrm>
          <a:prstGeom prst="rect">
            <a:avLst/>
          </a:prstGeom>
        </p:spPr>
        <p:txBody>
          <a:bodyPr>
            <a:normAutofit fontScale="25000" lnSpcReduction="20000"/>
          </a:bodyPr>
          <a:lstStyle/>
          <a:p>
            <a:endParaRPr lang="fr-CH" dirty="0"/>
          </a:p>
        </p:txBody>
      </p:sp>
      <p:sp>
        <p:nvSpPr>
          <p:cNvPr id="5" name="TextBox 4"/>
          <p:cNvSpPr txBox="1"/>
          <p:nvPr/>
        </p:nvSpPr>
        <p:spPr>
          <a:xfrm>
            <a:off x="228600" y="844411"/>
            <a:ext cx="7543800" cy="1169551"/>
          </a:xfrm>
          <a:prstGeom prst="rect">
            <a:avLst/>
          </a:prstGeom>
          <a:noFill/>
        </p:spPr>
        <p:txBody>
          <a:bodyPr wrap="square" rtlCol="0">
            <a:spAutoFit/>
          </a:bodyPr>
          <a:lstStyle/>
          <a:p>
            <a:pPr marL="285750" indent="-285750" algn="just">
              <a:spcBef>
                <a:spcPts val="0"/>
              </a:spcBef>
              <a:buFontTx/>
              <a:buChar char="-"/>
            </a:pPr>
            <a:r>
              <a:rPr lang="en-US" sz="1400" dirty="0" smtClean="0">
                <a:latin typeface="+mn-lt"/>
              </a:rPr>
              <a:t>On PS Ring</a:t>
            </a:r>
          </a:p>
          <a:p>
            <a:pPr marL="285750" indent="-285750" algn="just">
              <a:spcBef>
                <a:spcPts val="0"/>
              </a:spcBef>
              <a:buFontTx/>
              <a:buChar char="-"/>
            </a:pPr>
            <a:r>
              <a:rPr lang="en-US" sz="1400" dirty="0" smtClean="0">
                <a:latin typeface="+mn-lt"/>
              </a:rPr>
              <a:t>About 200 flanges to be measured,</a:t>
            </a:r>
          </a:p>
          <a:p>
            <a:pPr marL="285750" indent="-285750" algn="just">
              <a:spcBef>
                <a:spcPts val="0"/>
              </a:spcBef>
              <a:buFontTx/>
              <a:buChar char="-"/>
            </a:pPr>
            <a:r>
              <a:rPr lang="en-US" sz="1400" dirty="0" smtClean="0">
                <a:latin typeface="+mn-lt"/>
              </a:rPr>
              <a:t>Use of a trolley (with big pneumatic wheels because of the rails on the PS) to carry VNA, extension cord, </a:t>
            </a:r>
            <a:r>
              <a:rPr lang="en-US" sz="1400" dirty="0" err="1" smtClean="0">
                <a:latin typeface="+mn-lt"/>
              </a:rPr>
              <a:t>etc</a:t>
            </a:r>
            <a:r>
              <a:rPr lang="en-US" sz="1400" dirty="0" smtClean="0">
                <a:latin typeface="+mn-lt"/>
              </a:rPr>
              <a:t>…</a:t>
            </a:r>
          </a:p>
          <a:p>
            <a:pPr algn="just">
              <a:spcBef>
                <a:spcPts val="0"/>
              </a:spcBef>
            </a:pPr>
            <a:endParaRPr lang="en-US" sz="1400" dirty="0" smtClean="0">
              <a:latin typeface="+mn-lt"/>
            </a:endParaRPr>
          </a:p>
        </p:txBody>
      </p:sp>
      <p:pic>
        <p:nvPicPr>
          <p:cNvPr id="5124" name="Picture 4" descr="Charriot à plateforme RS Pro Côtés en treillis Acier, 1070 x 515 x 1170mm, Charge 250k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2574" y="3733800"/>
            <a:ext cx="4229100" cy="27813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3"/>
          <a:stretch>
            <a:fillRect/>
          </a:stretch>
        </p:blipFill>
        <p:spPr>
          <a:xfrm>
            <a:off x="4114800" y="1676400"/>
            <a:ext cx="5400000" cy="3136690"/>
          </a:xfrm>
          <a:prstGeom prst="rect">
            <a:avLst/>
          </a:prstGeom>
        </p:spPr>
      </p:pic>
      <p:sp>
        <p:nvSpPr>
          <p:cNvPr id="7" name="TextBox 6"/>
          <p:cNvSpPr txBox="1"/>
          <p:nvPr/>
        </p:nvSpPr>
        <p:spPr>
          <a:xfrm>
            <a:off x="5564297" y="4855649"/>
            <a:ext cx="2501006" cy="276999"/>
          </a:xfrm>
          <a:prstGeom prst="rect">
            <a:avLst/>
          </a:prstGeom>
          <a:noFill/>
        </p:spPr>
        <p:txBody>
          <a:bodyPr wrap="none" rtlCol="0">
            <a:spAutoFit/>
          </a:bodyPr>
          <a:lstStyle/>
          <a:p>
            <a:r>
              <a:rPr lang="fr-CH" sz="1200" dirty="0">
                <a:latin typeface="+mn-lt"/>
              </a:rPr>
              <a:t>https://goo.gl/maps/FLDS6ZpcMC22</a:t>
            </a:r>
          </a:p>
        </p:txBody>
      </p:sp>
    </p:spTree>
    <p:extLst>
      <p:ext uri="{BB962C8B-B14F-4D97-AF65-F5344CB8AC3E}">
        <p14:creationId xmlns:p14="http://schemas.microsoft.com/office/powerpoint/2010/main" val="234710692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85800" y="1447800"/>
            <a:ext cx="7543800" cy="4401205"/>
          </a:xfrm>
          <a:prstGeom prst="rect">
            <a:avLst/>
          </a:prstGeom>
          <a:noFill/>
        </p:spPr>
        <p:txBody>
          <a:bodyPr wrap="square" rtlCol="0">
            <a:spAutoFit/>
          </a:bodyPr>
          <a:lstStyle/>
          <a:p>
            <a:pPr marL="285750" indent="-285750" algn="just">
              <a:spcBef>
                <a:spcPts val="0"/>
              </a:spcBef>
              <a:buFontTx/>
              <a:buChar char="-"/>
            </a:pPr>
            <a:r>
              <a:rPr lang="en-US" sz="1400" dirty="0" smtClean="0">
                <a:latin typeface="+mn-lt"/>
              </a:rPr>
              <a:t>On PS Ring</a:t>
            </a:r>
          </a:p>
          <a:p>
            <a:pPr marL="285750" indent="-285750" algn="just">
              <a:spcBef>
                <a:spcPts val="0"/>
              </a:spcBef>
              <a:buFontTx/>
              <a:buChar char="-"/>
            </a:pPr>
            <a:r>
              <a:rPr lang="en-US" sz="1400" dirty="0" smtClean="0">
                <a:latin typeface="+mn-lt"/>
              </a:rPr>
              <a:t>About 200 flanges to be measured,</a:t>
            </a:r>
          </a:p>
          <a:p>
            <a:pPr marL="285750" indent="-285750" algn="just">
              <a:spcBef>
                <a:spcPts val="0"/>
              </a:spcBef>
              <a:buFontTx/>
              <a:buChar char="-"/>
            </a:pPr>
            <a:r>
              <a:rPr lang="en-US" sz="1400" dirty="0" smtClean="0">
                <a:latin typeface="+mn-lt"/>
              </a:rPr>
              <a:t>Use of a trolley with big pneumatic wheels because of the rails on the PS</a:t>
            </a:r>
          </a:p>
          <a:p>
            <a:pPr algn="just">
              <a:spcBef>
                <a:spcPts val="0"/>
              </a:spcBef>
            </a:pPr>
            <a:endParaRPr lang="en-US" sz="1400" dirty="0" smtClean="0">
              <a:latin typeface="+mn-lt"/>
            </a:endParaRPr>
          </a:p>
          <a:p>
            <a:pPr marL="285750" indent="-285750" algn="just">
              <a:spcBef>
                <a:spcPts val="0"/>
              </a:spcBef>
              <a:buFontTx/>
              <a:buChar char="-"/>
            </a:pPr>
            <a:r>
              <a:rPr lang="en-US" sz="1400" b="1" dirty="0" smtClean="0">
                <a:latin typeface="+mn-lt"/>
              </a:rPr>
              <a:t>1st  part of the job:</a:t>
            </a:r>
            <a:r>
              <a:rPr lang="en-US" sz="1400" dirty="0" smtClean="0">
                <a:latin typeface="+mn-lt"/>
              </a:rPr>
              <a:t> Interventions where Vacuum chambers are disconnected, we previously  removed all the RF Bypasses according to a given list then once the Vacuum group has finished each one of them, we measure the impedance of the flange as the collars risk to damage the enamel insulation of the flanges and cause short-circuits. If ok, we put back the RF Bypass and make a measurement to be sure. 200uS radiation taken.</a:t>
            </a:r>
          </a:p>
          <a:p>
            <a:pPr algn="just">
              <a:spcBef>
                <a:spcPts val="0"/>
              </a:spcBef>
            </a:pPr>
            <a:endParaRPr lang="en-US" sz="1400" dirty="0" smtClean="0">
              <a:latin typeface="+mn-lt"/>
            </a:endParaRPr>
          </a:p>
          <a:p>
            <a:pPr marL="285750" indent="-285750" algn="just">
              <a:spcBef>
                <a:spcPts val="0"/>
              </a:spcBef>
              <a:buFontTx/>
              <a:buChar char="-"/>
            </a:pPr>
            <a:r>
              <a:rPr lang="en-US" sz="1400" b="1" dirty="0" smtClean="0">
                <a:latin typeface="+mn-lt"/>
              </a:rPr>
              <a:t>2</a:t>
            </a:r>
            <a:r>
              <a:rPr lang="en-US" sz="1400" b="1" baseline="30000" dirty="0" smtClean="0">
                <a:latin typeface="+mn-lt"/>
              </a:rPr>
              <a:t>nd</a:t>
            </a:r>
            <a:r>
              <a:rPr lang="en-US" sz="1400" b="1" dirty="0" smtClean="0">
                <a:latin typeface="+mn-lt"/>
              </a:rPr>
              <a:t> part of the job:</a:t>
            </a:r>
            <a:r>
              <a:rPr lang="en-US" sz="1400" dirty="0" smtClean="0">
                <a:latin typeface="+mn-lt"/>
              </a:rPr>
              <a:t> Start measurement campaign from SS01 to SS100, 2 flanges per Straight Section, a few SS have 3 flanges. 230V AC plugs every 10 meters, since decades we use a 20 meters AC power cord extension in order to make several measurements and limit the number of powering down the VNA to less than 20.</a:t>
            </a:r>
          </a:p>
          <a:p>
            <a:pPr algn="just">
              <a:spcBef>
                <a:spcPts val="0"/>
              </a:spcBef>
            </a:pPr>
            <a:endParaRPr lang="en-US" sz="1400" dirty="0" smtClean="0">
              <a:latin typeface="+mn-lt"/>
            </a:endParaRPr>
          </a:p>
          <a:p>
            <a:pPr marL="285750" indent="-285750" algn="just">
              <a:spcBef>
                <a:spcPts val="0"/>
              </a:spcBef>
              <a:buFontTx/>
              <a:buChar char="-"/>
            </a:pPr>
            <a:r>
              <a:rPr lang="en-US" sz="1400" dirty="0">
                <a:latin typeface="+mn-lt"/>
              </a:rPr>
              <a:t>Since 2014 we inserted an uninterruptible power supply </a:t>
            </a:r>
            <a:r>
              <a:rPr lang="en-US" sz="1400" dirty="0" smtClean="0">
                <a:latin typeface="+mn-lt"/>
              </a:rPr>
              <a:t>UPS so </a:t>
            </a:r>
            <a:r>
              <a:rPr lang="en-US" sz="1400" dirty="0">
                <a:latin typeface="+mn-lt"/>
              </a:rPr>
              <a:t>it keeps the VNA powered while we move the extension cord.</a:t>
            </a:r>
          </a:p>
          <a:p>
            <a:pPr marL="285750" indent="-285750" algn="just">
              <a:spcBef>
                <a:spcPts val="0"/>
              </a:spcBef>
              <a:buFontTx/>
              <a:buChar char="-"/>
            </a:pPr>
            <a:endParaRPr lang="en-US" sz="1400" dirty="0" smtClean="0">
              <a:latin typeface="+mn-lt"/>
            </a:endParaRPr>
          </a:p>
          <a:p>
            <a:pPr marL="285750" indent="-285750" algn="just">
              <a:spcBef>
                <a:spcPts val="0"/>
              </a:spcBef>
              <a:buFontTx/>
              <a:buChar char="-"/>
            </a:pPr>
            <a:r>
              <a:rPr lang="en-US" sz="1400" dirty="0">
                <a:latin typeface="+mn-lt"/>
              </a:rPr>
              <a:t>50uS </a:t>
            </a:r>
            <a:r>
              <a:rPr lang="en-US" sz="1400" dirty="0" smtClean="0">
                <a:latin typeface="+mn-lt"/>
              </a:rPr>
              <a:t>radiation taken on this 2</a:t>
            </a:r>
            <a:r>
              <a:rPr lang="en-US" sz="1400" baseline="30000" dirty="0" smtClean="0">
                <a:latin typeface="+mn-lt"/>
              </a:rPr>
              <a:t>nd</a:t>
            </a:r>
            <a:r>
              <a:rPr lang="en-US" sz="1400" dirty="0" smtClean="0">
                <a:latin typeface="+mn-lt"/>
              </a:rPr>
              <a:t> part.</a:t>
            </a:r>
          </a:p>
          <a:p>
            <a:pPr algn="just">
              <a:spcBef>
                <a:spcPts val="0"/>
              </a:spcBef>
            </a:pPr>
            <a:endParaRPr lang="en-US" sz="1400" dirty="0" smtClean="0">
              <a:latin typeface="+mn-lt"/>
            </a:endParaRPr>
          </a:p>
        </p:txBody>
      </p:sp>
    </p:spTree>
    <p:extLst>
      <p:ext uri="{BB962C8B-B14F-4D97-AF65-F5344CB8AC3E}">
        <p14:creationId xmlns:p14="http://schemas.microsoft.com/office/powerpoint/2010/main" val="42770814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85186" y="1125348"/>
            <a:ext cx="1037465" cy="446276"/>
          </a:xfrm>
          <a:prstGeom prst="rect">
            <a:avLst/>
          </a:prstGeom>
          <a:noFill/>
        </p:spPr>
        <p:txBody>
          <a:bodyPr wrap="none" rtlCol="0">
            <a:spAutoFit/>
          </a:bodyPr>
          <a:lstStyle/>
          <a:p>
            <a:r>
              <a:rPr lang="fr-CH" dirty="0" err="1" smtClean="0">
                <a:latin typeface="+mn-lt"/>
              </a:rPr>
              <a:t>History</a:t>
            </a:r>
            <a:endParaRPr lang="fr-CH" dirty="0">
              <a:latin typeface="+mn-lt"/>
            </a:endParaRPr>
          </a:p>
        </p:txBody>
      </p:sp>
      <p:sp>
        <p:nvSpPr>
          <p:cNvPr id="6" name="TextBox 5"/>
          <p:cNvSpPr txBox="1"/>
          <p:nvPr/>
        </p:nvSpPr>
        <p:spPr>
          <a:xfrm>
            <a:off x="485186" y="1684344"/>
            <a:ext cx="2334214" cy="630942"/>
          </a:xfrm>
          <a:prstGeom prst="rect">
            <a:avLst/>
          </a:prstGeom>
          <a:noFill/>
        </p:spPr>
        <p:txBody>
          <a:bodyPr wrap="square" rtlCol="0">
            <a:spAutoFit/>
          </a:bodyPr>
          <a:lstStyle/>
          <a:p>
            <a:pPr algn="l"/>
            <a:r>
              <a:rPr lang="fr-CH" sz="1400" dirty="0" smtClean="0">
                <a:latin typeface="+mn-lt"/>
              </a:rPr>
              <a:t>… 2013, </a:t>
            </a:r>
            <a:r>
              <a:rPr lang="fr-CH" sz="1400" dirty="0" err="1" smtClean="0">
                <a:latin typeface="+mn-lt"/>
              </a:rPr>
              <a:t>then</a:t>
            </a:r>
            <a:r>
              <a:rPr lang="fr-CH" sz="1400" dirty="0" smtClean="0">
                <a:latin typeface="+mn-lt"/>
              </a:rPr>
              <a:t> 2015 and 2016 </a:t>
            </a:r>
          </a:p>
          <a:p>
            <a:pPr algn="l"/>
            <a:r>
              <a:rPr lang="fr-CH" sz="1400" dirty="0" err="1" smtClean="0">
                <a:latin typeface="+mn-lt"/>
              </a:rPr>
              <a:t>Agilent</a:t>
            </a:r>
            <a:r>
              <a:rPr lang="fr-CH" sz="1400" dirty="0" smtClean="0">
                <a:latin typeface="+mn-lt"/>
              </a:rPr>
              <a:t> 4395A</a:t>
            </a:r>
            <a:endParaRPr lang="fr-CH" sz="1400" dirty="0">
              <a:latin typeface="+mn-lt"/>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91650" y="1070625"/>
            <a:ext cx="5400000" cy="4050000"/>
          </a:xfrm>
          <a:prstGeom prst="rect">
            <a:avLst/>
          </a:prstGeom>
        </p:spPr>
      </p:pic>
      <p:sp>
        <p:nvSpPr>
          <p:cNvPr id="8" name="TextBox 7"/>
          <p:cNvSpPr txBox="1"/>
          <p:nvPr/>
        </p:nvSpPr>
        <p:spPr>
          <a:xfrm>
            <a:off x="5638800" y="4966736"/>
            <a:ext cx="1312891" cy="307777"/>
          </a:xfrm>
          <a:prstGeom prst="rect">
            <a:avLst/>
          </a:prstGeom>
          <a:noFill/>
        </p:spPr>
        <p:txBody>
          <a:bodyPr wrap="square" rtlCol="0">
            <a:spAutoFit/>
          </a:bodyPr>
          <a:lstStyle/>
          <a:p>
            <a:r>
              <a:rPr lang="fr-CH" sz="1400" dirty="0" smtClean="0">
                <a:latin typeface="+mn-lt"/>
              </a:rPr>
              <a:t>SS02 </a:t>
            </a:r>
            <a:r>
              <a:rPr lang="fr-CH" sz="1400" dirty="0" err="1" smtClean="0">
                <a:latin typeface="+mn-lt"/>
              </a:rPr>
              <a:t>Upstream</a:t>
            </a:r>
            <a:endParaRPr lang="fr-CH" sz="1400" dirty="0">
              <a:latin typeface="+mn-lt"/>
            </a:endParaRPr>
          </a:p>
        </p:txBody>
      </p:sp>
      <p:sp>
        <p:nvSpPr>
          <p:cNvPr id="9" name="TextBox 8"/>
          <p:cNvSpPr txBox="1"/>
          <p:nvPr/>
        </p:nvSpPr>
        <p:spPr>
          <a:xfrm>
            <a:off x="685800" y="5486400"/>
            <a:ext cx="3657600" cy="954107"/>
          </a:xfrm>
          <a:prstGeom prst="rect">
            <a:avLst/>
          </a:prstGeom>
          <a:noFill/>
        </p:spPr>
        <p:txBody>
          <a:bodyPr wrap="square" rtlCol="0">
            <a:spAutoFit/>
          </a:bodyPr>
          <a:lstStyle/>
          <a:p>
            <a:pPr marL="285750" indent="-285750" algn="l">
              <a:spcBef>
                <a:spcPts val="0"/>
              </a:spcBef>
              <a:buFontTx/>
              <a:buChar char="-"/>
            </a:pPr>
            <a:r>
              <a:rPr lang="fr-CH" sz="1400" dirty="0" err="1" smtClean="0">
                <a:latin typeface="+mn-lt"/>
              </a:rPr>
              <a:t>Fast</a:t>
            </a:r>
            <a:r>
              <a:rPr lang="fr-CH" sz="1400" dirty="0" smtClean="0">
                <a:latin typeface="+mn-lt"/>
              </a:rPr>
              <a:t> Boot 15s</a:t>
            </a:r>
          </a:p>
          <a:p>
            <a:pPr marL="285750" indent="-285750" algn="l">
              <a:spcBef>
                <a:spcPts val="0"/>
              </a:spcBef>
              <a:buFontTx/>
              <a:buChar char="-"/>
            </a:pPr>
            <a:r>
              <a:rPr lang="fr-CH" sz="1400" dirty="0" smtClean="0">
                <a:latin typeface="+mn-lt"/>
              </a:rPr>
              <a:t>30s state </a:t>
            </a:r>
            <a:r>
              <a:rPr lang="fr-CH" sz="1400" dirty="0" err="1" smtClean="0">
                <a:latin typeface="+mn-lt"/>
              </a:rPr>
              <a:t>load</a:t>
            </a:r>
            <a:r>
              <a:rPr lang="fr-CH" sz="1400" dirty="0" smtClean="0">
                <a:latin typeface="+mn-lt"/>
              </a:rPr>
              <a:t> </a:t>
            </a:r>
            <a:r>
              <a:rPr lang="fr-CH" sz="1400" dirty="0" err="1" smtClean="0">
                <a:latin typeface="+mn-lt"/>
              </a:rPr>
              <a:t>from</a:t>
            </a:r>
            <a:r>
              <a:rPr lang="fr-CH" sz="1400" dirty="0" smtClean="0">
                <a:latin typeface="+mn-lt"/>
              </a:rPr>
              <a:t> FDD</a:t>
            </a:r>
          </a:p>
          <a:p>
            <a:pPr marL="285750" indent="-285750" algn="l">
              <a:spcBef>
                <a:spcPts val="0"/>
              </a:spcBef>
              <a:buFontTx/>
              <a:buChar char="-"/>
            </a:pPr>
            <a:r>
              <a:rPr lang="fr-CH" sz="1400" dirty="0" smtClean="0">
                <a:latin typeface="+mn-lt"/>
              </a:rPr>
              <a:t>Image </a:t>
            </a:r>
            <a:r>
              <a:rPr lang="fr-CH" sz="1400" dirty="0" err="1" smtClean="0">
                <a:latin typeface="+mn-lt"/>
              </a:rPr>
              <a:t>saved</a:t>
            </a:r>
            <a:r>
              <a:rPr lang="fr-CH" sz="1400" dirty="0" smtClean="0">
                <a:latin typeface="+mn-lt"/>
              </a:rPr>
              <a:t> to FDD, about 1 minute</a:t>
            </a:r>
            <a:endParaRPr lang="fr-CH" sz="1400" dirty="0">
              <a:latin typeface="+mn-lt"/>
            </a:endParaRPr>
          </a:p>
          <a:p>
            <a:pPr algn="l">
              <a:spcBef>
                <a:spcPts val="0"/>
              </a:spcBef>
            </a:pPr>
            <a:endParaRPr lang="fr-CH" sz="1400" dirty="0" smtClean="0">
              <a:latin typeface="+mn-lt"/>
            </a:endParaRPr>
          </a:p>
        </p:txBody>
      </p:sp>
      <p:pic>
        <p:nvPicPr>
          <p:cNvPr id="2052" name="Picture 4" descr="Résultat de recherche d'images pour &quot;Agilent 4395A&qu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025" y="2737078"/>
            <a:ext cx="2857500" cy="22193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869439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85186" y="1125348"/>
            <a:ext cx="1037465" cy="446276"/>
          </a:xfrm>
          <a:prstGeom prst="rect">
            <a:avLst/>
          </a:prstGeom>
          <a:noFill/>
        </p:spPr>
        <p:txBody>
          <a:bodyPr wrap="none" rtlCol="0">
            <a:spAutoFit/>
          </a:bodyPr>
          <a:lstStyle/>
          <a:p>
            <a:r>
              <a:rPr lang="fr-CH" dirty="0" err="1" smtClean="0">
                <a:latin typeface="+mn-lt"/>
              </a:rPr>
              <a:t>History</a:t>
            </a:r>
            <a:endParaRPr lang="fr-CH" dirty="0">
              <a:latin typeface="+mn-lt"/>
            </a:endParaRPr>
          </a:p>
        </p:txBody>
      </p:sp>
      <p:sp>
        <p:nvSpPr>
          <p:cNvPr id="6" name="TextBox 5"/>
          <p:cNvSpPr txBox="1"/>
          <p:nvPr/>
        </p:nvSpPr>
        <p:spPr>
          <a:xfrm>
            <a:off x="485186" y="1684344"/>
            <a:ext cx="2486614" cy="307777"/>
          </a:xfrm>
          <a:prstGeom prst="rect">
            <a:avLst/>
          </a:prstGeom>
          <a:noFill/>
        </p:spPr>
        <p:txBody>
          <a:bodyPr wrap="square" rtlCol="0">
            <a:spAutoFit/>
          </a:bodyPr>
          <a:lstStyle/>
          <a:p>
            <a:pPr algn="l"/>
            <a:r>
              <a:rPr lang="fr-CH" sz="1400" dirty="0" smtClean="0">
                <a:latin typeface="+mn-lt"/>
              </a:rPr>
              <a:t>2014 and 2017 </a:t>
            </a:r>
            <a:r>
              <a:rPr lang="fr-CH" sz="1400" dirty="0" err="1" smtClean="0">
                <a:latin typeface="+mn-lt"/>
              </a:rPr>
              <a:t>Agilent</a:t>
            </a:r>
            <a:r>
              <a:rPr lang="fr-CH" sz="1400" dirty="0" smtClean="0">
                <a:latin typeface="+mn-lt"/>
              </a:rPr>
              <a:t> E5061B</a:t>
            </a:r>
            <a:endParaRPr lang="fr-CH" sz="1400" dirty="0">
              <a:latin typeface="+mn-lt"/>
            </a:endParaRPr>
          </a:p>
        </p:txBody>
      </p:sp>
      <p:sp>
        <p:nvSpPr>
          <p:cNvPr id="8" name="TextBox 7"/>
          <p:cNvSpPr txBox="1"/>
          <p:nvPr/>
        </p:nvSpPr>
        <p:spPr>
          <a:xfrm>
            <a:off x="6241014" y="4889469"/>
            <a:ext cx="1600200" cy="307777"/>
          </a:xfrm>
          <a:prstGeom prst="rect">
            <a:avLst/>
          </a:prstGeom>
          <a:noFill/>
        </p:spPr>
        <p:txBody>
          <a:bodyPr wrap="square" rtlCol="0">
            <a:spAutoFit/>
          </a:bodyPr>
          <a:lstStyle/>
          <a:p>
            <a:r>
              <a:rPr lang="fr-CH" sz="1400" dirty="0" smtClean="0">
                <a:latin typeface="+mn-lt"/>
              </a:rPr>
              <a:t>SS52 </a:t>
            </a:r>
            <a:r>
              <a:rPr lang="fr-CH" sz="1400" dirty="0" err="1" smtClean="0">
                <a:latin typeface="+mn-lt"/>
              </a:rPr>
              <a:t>Downstream</a:t>
            </a:r>
            <a:endParaRPr lang="fr-CH" sz="1400" dirty="0">
              <a:latin typeface="+mn-lt"/>
            </a:endParaRPr>
          </a:p>
        </p:txBody>
      </p:sp>
      <p:sp>
        <p:nvSpPr>
          <p:cNvPr id="9" name="TextBox 8"/>
          <p:cNvSpPr txBox="1"/>
          <p:nvPr/>
        </p:nvSpPr>
        <p:spPr>
          <a:xfrm>
            <a:off x="485186" y="4861132"/>
            <a:ext cx="3858214" cy="1815882"/>
          </a:xfrm>
          <a:prstGeom prst="rect">
            <a:avLst/>
          </a:prstGeom>
          <a:noFill/>
        </p:spPr>
        <p:txBody>
          <a:bodyPr wrap="square" rtlCol="0">
            <a:spAutoFit/>
          </a:bodyPr>
          <a:lstStyle/>
          <a:p>
            <a:pPr marL="285750" indent="-285750" algn="l">
              <a:spcBef>
                <a:spcPts val="0"/>
              </a:spcBef>
              <a:buFontTx/>
              <a:buChar char="-"/>
            </a:pPr>
            <a:r>
              <a:rPr lang="fr-CH" sz="1400" dirty="0" smtClean="0">
                <a:latin typeface="+mn-lt"/>
                <a:sym typeface="Wingdings" panose="05000000000000000000" pitchFamily="2" charset="2"/>
              </a:rPr>
              <a:t> </a:t>
            </a:r>
            <a:r>
              <a:rPr lang="fr-CH" sz="1400" dirty="0" err="1" smtClean="0">
                <a:latin typeface="+mn-lt"/>
              </a:rPr>
              <a:t>Very</a:t>
            </a:r>
            <a:r>
              <a:rPr lang="fr-CH" sz="1400" dirty="0" smtClean="0">
                <a:latin typeface="+mn-lt"/>
              </a:rPr>
              <a:t> slow Boot 3 minutes (MS Windows</a:t>
            </a:r>
            <a:r>
              <a:rPr lang="fr-CH" sz="1400" dirty="0">
                <a:latin typeface="+mn-lt"/>
              </a:rPr>
              <a:t>)</a:t>
            </a:r>
            <a:r>
              <a:rPr lang="fr-CH" sz="1400" dirty="0" smtClean="0">
                <a:latin typeface="+mn-lt"/>
              </a:rPr>
              <a:t>, </a:t>
            </a:r>
          </a:p>
          <a:p>
            <a:pPr marL="285750" indent="-285750" algn="l">
              <a:spcBef>
                <a:spcPts val="0"/>
              </a:spcBef>
              <a:buFontTx/>
              <a:buChar char="-"/>
            </a:pPr>
            <a:r>
              <a:rPr lang="fr-CH" sz="1400" dirty="0" smtClean="0">
                <a:latin typeface="+mn-lt"/>
                <a:sym typeface="Wingdings" panose="05000000000000000000" pitchFamily="2" charset="2"/>
              </a:rPr>
              <a:t> </a:t>
            </a:r>
            <a:r>
              <a:rPr lang="fr-CH" sz="1400" dirty="0" smtClean="0">
                <a:latin typeface="+mn-lt"/>
              </a:rPr>
              <a:t>Image </a:t>
            </a:r>
            <a:r>
              <a:rPr lang="fr-CH" sz="1400" dirty="0" err="1" smtClean="0">
                <a:latin typeface="+mn-lt"/>
              </a:rPr>
              <a:t>saved</a:t>
            </a:r>
            <a:r>
              <a:rPr lang="fr-CH" sz="1400" dirty="0" smtClean="0">
                <a:latin typeface="+mn-lt"/>
              </a:rPr>
              <a:t> to USB, about 10 seconds,</a:t>
            </a:r>
          </a:p>
          <a:p>
            <a:pPr marL="285750" indent="-285750" algn="l">
              <a:spcBef>
                <a:spcPts val="0"/>
              </a:spcBef>
              <a:buFontTx/>
              <a:buChar char="-"/>
            </a:pPr>
            <a:r>
              <a:rPr lang="fr-CH" sz="1400" dirty="0" smtClean="0">
                <a:latin typeface="+mn-lt"/>
                <a:sym typeface="Wingdings" panose="05000000000000000000" pitchFamily="2" charset="2"/>
              </a:rPr>
              <a:t> </a:t>
            </a:r>
            <a:r>
              <a:rPr lang="fr-CH" sz="1400" dirty="0" err="1" smtClean="0">
                <a:latin typeface="+mn-lt"/>
                <a:sym typeface="Wingdings" panose="05000000000000000000" pitchFamily="2" charset="2"/>
              </a:rPr>
              <a:t>Inserted</a:t>
            </a:r>
            <a:r>
              <a:rPr lang="fr-CH" sz="1400" dirty="0" smtClean="0">
                <a:latin typeface="+mn-lt"/>
                <a:sym typeface="Wingdings" panose="05000000000000000000" pitchFamily="2" charset="2"/>
              </a:rPr>
              <a:t> UPS, </a:t>
            </a:r>
            <a:r>
              <a:rPr lang="fr-CH" sz="1400" dirty="0" err="1" smtClean="0">
                <a:latin typeface="+mn-lt"/>
                <a:sym typeface="Wingdings" panose="05000000000000000000" pitchFamily="2" charset="2"/>
              </a:rPr>
              <a:t>huge</a:t>
            </a:r>
            <a:r>
              <a:rPr lang="fr-CH" sz="1400" dirty="0" smtClean="0">
                <a:latin typeface="+mn-lt"/>
                <a:sym typeface="Wingdings" panose="05000000000000000000" pitchFamily="2" charset="2"/>
              </a:rPr>
              <a:t> gain of time</a:t>
            </a:r>
          </a:p>
          <a:p>
            <a:pPr marL="285750" indent="-285750" algn="l">
              <a:spcBef>
                <a:spcPts val="0"/>
              </a:spcBef>
              <a:buFontTx/>
              <a:buChar char="-"/>
            </a:pPr>
            <a:r>
              <a:rPr lang="fr-CH" sz="1400" dirty="0" smtClean="0">
                <a:latin typeface="+mn-lt"/>
                <a:sym typeface="Wingdings" panose="05000000000000000000" pitchFamily="2" charset="2"/>
              </a:rPr>
              <a:t> </a:t>
            </a:r>
            <a:r>
              <a:rPr lang="fr-CH" sz="1400" dirty="0" err="1" smtClean="0">
                <a:latin typeface="+mn-lt"/>
              </a:rPr>
              <a:t>Problems</a:t>
            </a:r>
            <a:r>
              <a:rPr lang="fr-CH" sz="1400" dirty="0" smtClean="0">
                <a:latin typeface="+mn-lt"/>
              </a:rPr>
              <a:t> in 2015, </a:t>
            </a:r>
            <a:r>
              <a:rPr lang="fr-CH" sz="1400" dirty="0" err="1" smtClean="0">
                <a:latin typeface="+mn-lt"/>
              </a:rPr>
              <a:t>we</a:t>
            </a:r>
            <a:r>
              <a:rPr lang="fr-CH" sz="1400" dirty="0" smtClean="0">
                <a:latin typeface="+mn-lt"/>
              </a:rPr>
              <a:t> </a:t>
            </a:r>
            <a:r>
              <a:rPr lang="fr-CH" sz="1400" dirty="0" err="1" smtClean="0">
                <a:latin typeface="+mn-lt"/>
              </a:rPr>
              <a:t>forgot</a:t>
            </a:r>
            <a:r>
              <a:rPr lang="fr-CH" sz="1400" dirty="0" smtClean="0">
                <a:latin typeface="+mn-lt"/>
              </a:rPr>
              <a:t> to </a:t>
            </a:r>
            <a:r>
              <a:rPr lang="fr-CH" sz="1400" dirty="0" err="1" smtClean="0">
                <a:latin typeface="+mn-lt"/>
              </a:rPr>
              <a:t>press</a:t>
            </a:r>
            <a:r>
              <a:rPr lang="fr-CH" sz="1400" dirty="0" smtClean="0">
                <a:latin typeface="+mn-lt"/>
              </a:rPr>
              <a:t> </a:t>
            </a:r>
            <a:r>
              <a:rPr lang="fr-CH" sz="1400" dirty="0" err="1" smtClean="0">
                <a:latin typeface="+mn-lt"/>
              </a:rPr>
              <a:t>hold</a:t>
            </a:r>
            <a:r>
              <a:rPr lang="fr-CH" sz="1400" dirty="0" smtClean="0">
                <a:latin typeface="+mn-lt"/>
              </a:rPr>
              <a:t> </a:t>
            </a:r>
            <a:r>
              <a:rPr lang="fr-CH" sz="1400" dirty="0" err="1" smtClean="0">
                <a:latin typeface="+mn-lt"/>
              </a:rPr>
              <a:t>before</a:t>
            </a:r>
            <a:r>
              <a:rPr lang="fr-CH" sz="1400" dirty="0" smtClean="0">
                <a:latin typeface="+mn-lt"/>
              </a:rPr>
              <a:t> </a:t>
            </a:r>
            <a:r>
              <a:rPr lang="fr-CH" sz="1400" dirty="0" err="1" smtClean="0">
                <a:latin typeface="+mn-lt"/>
              </a:rPr>
              <a:t>saving</a:t>
            </a:r>
            <a:r>
              <a:rPr lang="fr-CH" sz="1400" dirty="0" smtClean="0">
                <a:latin typeface="+mn-lt"/>
              </a:rPr>
              <a:t> plots, </a:t>
            </a:r>
            <a:r>
              <a:rPr lang="fr-CH" sz="1400" dirty="0" err="1" smtClean="0">
                <a:latin typeface="+mn-lt"/>
              </a:rPr>
              <a:t>this</a:t>
            </a:r>
            <a:r>
              <a:rPr lang="fr-CH" sz="1400" dirty="0" smtClean="0">
                <a:latin typeface="+mn-lt"/>
              </a:rPr>
              <a:t> VNA continues to scan </a:t>
            </a:r>
            <a:r>
              <a:rPr lang="fr-CH" sz="1400" dirty="0" err="1" smtClean="0">
                <a:latin typeface="+mn-lt"/>
              </a:rPr>
              <a:t>while</a:t>
            </a:r>
            <a:r>
              <a:rPr lang="fr-CH" sz="1400" dirty="0" smtClean="0">
                <a:latin typeface="+mn-lt"/>
              </a:rPr>
              <a:t> </a:t>
            </a:r>
            <a:r>
              <a:rPr lang="fr-CH" sz="1400" dirty="0" err="1" smtClean="0">
                <a:latin typeface="+mn-lt"/>
              </a:rPr>
              <a:t>its</a:t>
            </a:r>
            <a:r>
              <a:rPr lang="fr-CH" sz="1400" dirty="0" smtClean="0">
                <a:latin typeface="+mn-lt"/>
              </a:rPr>
              <a:t> </a:t>
            </a:r>
            <a:r>
              <a:rPr lang="fr-CH" sz="1400" dirty="0" err="1" smtClean="0">
                <a:latin typeface="+mn-lt"/>
              </a:rPr>
              <a:t>saving</a:t>
            </a:r>
            <a:r>
              <a:rPr lang="fr-CH" sz="1400" dirty="0" smtClean="0">
                <a:latin typeface="+mn-lt"/>
              </a:rPr>
              <a:t>, </a:t>
            </a:r>
            <a:r>
              <a:rPr lang="fr-CH" sz="1400" dirty="0" err="1" smtClean="0">
                <a:latin typeface="+mn-lt"/>
              </a:rPr>
              <a:t>bad</a:t>
            </a:r>
            <a:r>
              <a:rPr lang="fr-CH" sz="1400" dirty="0" smtClean="0">
                <a:latin typeface="+mn-lt"/>
              </a:rPr>
              <a:t> contacts </a:t>
            </a:r>
            <a:r>
              <a:rPr lang="fr-CH" sz="1400" dirty="0" err="1" smtClean="0">
                <a:latin typeface="+mn-lt"/>
              </a:rPr>
              <a:t>caused</a:t>
            </a:r>
            <a:r>
              <a:rPr lang="fr-CH" sz="1400" dirty="0" smtClean="0">
                <a:latin typeface="+mn-lt"/>
              </a:rPr>
              <a:t> </a:t>
            </a:r>
            <a:r>
              <a:rPr lang="fr-CH" sz="1400" dirty="0" err="1" smtClean="0">
                <a:latin typeface="+mn-lt"/>
              </a:rPr>
              <a:t>bad</a:t>
            </a:r>
            <a:r>
              <a:rPr lang="fr-CH" sz="1400" dirty="0" smtClean="0">
                <a:latin typeface="+mn-lt"/>
              </a:rPr>
              <a:t> </a:t>
            </a:r>
            <a:r>
              <a:rPr lang="fr-CH" sz="1400" dirty="0" err="1" smtClean="0">
                <a:latin typeface="+mn-lt"/>
              </a:rPr>
              <a:t>pictures</a:t>
            </a:r>
            <a:r>
              <a:rPr lang="fr-CH" sz="1400" dirty="0" smtClean="0">
                <a:latin typeface="+mn-lt"/>
              </a:rPr>
              <a:t>.</a:t>
            </a:r>
            <a:endParaRPr lang="fr-CH" sz="1400" dirty="0">
              <a:latin typeface="+mn-lt"/>
            </a:endParaRPr>
          </a:p>
          <a:p>
            <a:pPr algn="l">
              <a:spcBef>
                <a:spcPts val="0"/>
              </a:spcBef>
            </a:pPr>
            <a:endParaRPr lang="fr-CH" sz="1400" dirty="0" smtClean="0">
              <a:latin typeface="+mn-lt"/>
            </a:endParaRPr>
          </a:p>
        </p:txBody>
      </p:sp>
      <p:pic>
        <p:nvPicPr>
          <p:cNvPr id="4" name="Picture 3"/>
          <p:cNvPicPr>
            <a:picLocks noChangeAspect="1"/>
          </p:cNvPicPr>
          <p:nvPr/>
        </p:nvPicPr>
        <p:blipFill>
          <a:blip r:embed="rId2"/>
          <a:stretch>
            <a:fillRect/>
          </a:stretch>
        </p:blipFill>
        <p:spPr>
          <a:xfrm>
            <a:off x="4343400" y="764752"/>
            <a:ext cx="5395428" cy="4048095"/>
          </a:xfrm>
          <a:prstGeom prst="rect">
            <a:avLst/>
          </a:prstGeom>
        </p:spPr>
      </p:pic>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29400" y="5274513"/>
            <a:ext cx="1821000" cy="1365750"/>
          </a:xfrm>
          <a:prstGeom prst="rect">
            <a:avLst/>
          </a:prstGeom>
        </p:spPr>
      </p:pic>
      <p:pic>
        <p:nvPicPr>
          <p:cNvPr id="3078" name="Picture 6" descr="https://testworld.com/wp-content/uploads/used-Keysight-Agilent-E5061B-RF-Network-Analyzer-5-hz-3-GHz.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1000" y="2286000"/>
            <a:ext cx="2880000" cy="15811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493857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85800" y="1066800"/>
            <a:ext cx="1447800" cy="307777"/>
          </a:xfrm>
          <a:prstGeom prst="rect">
            <a:avLst/>
          </a:prstGeom>
          <a:noFill/>
        </p:spPr>
        <p:txBody>
          <a:bodyPr wrap="square" rtlCol="0">
            <a:spAutoFit/>
          </a:bodyPr>
          <a:lstStyle/>
          <a:p>
            <a:pPr algn="l">
              <a:spcBef>
                <a:spcPts val="0"/>
              </a:spcBef>
            </a:pPr>
            <a:r>
              <a:rPr lang="en-US" sz="1400" dirty="0" smtClean="0">
                <a:latin typeface="+mn-lt"/>
              </a:rPr>
              <a:t>VNA Evaluations</a:t>
            </a:r>
          </a:p>
        </p:txBody>
      </p:sp>
      <p:pic>
        <p:nvPicPr>
          <p:cNvPr id="5" name="Picture 4"/>
          <p:cNvPicPr>
            <a:picLocks noChangeAspect="1"/>
          </p:cNvPicPr>
          <p:nvPr/>
        </p:nvPicPr>
        <p:blipFill>
          <a:blip r:embed="rId2"/>
          <a:stretch>
            <a:fillRect/>
          </a:stretch>
        </p:blipFill>
        <p:spPr>
          <a:xfrm rot="5400000">
            <a:off x="1563664" y="2363865"/>
            <a:ext cx="2057400" cy="883949"/>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38800" y="1447800"/>
            <a:ext cx="3600000" cy="2087852"/>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38800" y="3810000"/>
            <a:ext cx="3600000" cy="2087852"/>
          </a:xfrm>
          <a:prstGeom prst="rect">
            <a:avLst/>
          </a:prstGeom>
        </p:spPr>
      </p:pic>
      <p:sp>
        <p:nvSpPr>
          <p:cNvPr id="8" name="TextBox 7"/>
          <p:cNvSpPr txBox="1"/>
          <p:nvPr/>
        </p:nvSpPr>
        <p:spPr>
          <a:xfrm>
            <a:off x="1066800" y="4334664"/>
            <a:ext cx="3276600" cy="1169551"/>
          </a:xfrm>
          <a:prstGeom prst="rect">
            <a:avLst/>
          </a:prstGeom>
          <a:noFill/>
        </p:spPr>
        <p:txBody>
          <a:bodyPr wrap="square" rtlCol="0">
            <a:spAutoFit/>
          </a:bodyPr>
          <a:lstStyle/>
          <a:p>
            <a:pPr marL="285750" indent="-285750" algn="l">
              <a:spcBef>
                <a:spcPts val="0"/>
              </a:spcBef>
              <a:buFontTx/>
              <a:buChar char="-"/>
            </a:pPr>
            <a:r>
              <a:rPr lang="en-US" sz="1400" dirty="0" smtClean="0">
                <a:latin typeface="+mn-lt"/>
                <a:sym typeface="Wingdings" panose="05000000000000000000" pitchFamily="2" charset="2"/>
              </a:rPr>
              <a:t> </a:t>
            </a:r>
            <a:r>
              <a:rPr lang="en-US" sz="1400" dirty="0" smtClean="0">
                <a:latin typeface="+mn-lt"/>
              </a:rPr>
              <a:t>Powered by USB Only,</a:t>
            </a:r>
          </a:p>
          <a:p>
            <a:pPr marL="285750" indent="-285750" algn="l">
              <a:spcBef>
                <a:spcPts val="0"/>
              </a:spcBef>
              <a:buFontTx/>
              <a:buChar char="-"/>
            </a:pPr>
            <a:r>
              <a:rPr lang="en-US" sz="1400" dirty="0" smtClean="0">
                <a:latin typeface="+mn-lt"/>
                <a:sym typeface="Wingdings" panose="05000000000000000000" pitchFamily="2" charset="2"/>
              </a:rPr>
              <a:t> Friendly user interface software,</a:t>
            </a:r>
            <a:endParaRPr lang="en-US" sz="1400" dirty="0" smtClean="0">
              <a:latin typeface="+mn-lt"/>
            </a:endParaRPr>
          </a:p>
          <a:p>
            <a:pPr marL="285750" indent="-285750" algn="l">
              <a:spcBef>
                <a:spcPts val="0"/>
              </a:spcBef>
              <a:buFontTx/>
              <a:buChar char="-"/>
            </a:pPr>
            <a:r>
              <a:rPr lang="en-US" sz="1400" dirty="0" smtClean="0">
                <a:latin typeface="+mn-lt"/>
                <a:sym typeface="Wingdings" panose="05000000000000000000" pitchFamily="2" charset="2"/>
              </a:rPr>
              <a:t> </a:t>
            </a:r>
            <a:r>
              <a:rPr lang="en-US" sz="1400" dirty="0" smtClean="0">
                <a:latin typeface="+mn-lt"/>
              </a:rPr>
              <a:t>Very Fast Scanning,</a:t>
            </a:r>
          </a:p>
          <a:p>
            <a:pPr marL="285750" indent="-285750" algn="l">
              <a:spcBef>
                <a:spcPts val="0"/>
              </a:spcBef>
              <a:buFontTx/>
              <a:buChar char="-"/>
            </a:pPr>
            <a:r>
              <a:rPr lang="en-US" sz="1400" dirty="0" smtClean="0">
                <a:latin typeface="+mn-lt"/>
                <a:sym typeface="Wingdings" panose="05000000000000000000" pitchFamily="2" charset="2"/>
              </a:rPr>
              <a:t> </a:t>
            </a:r>
            <a:r>
              <a:rPr lang="en-US" sz="1400" dirty="0" smtClean="0">
                <a:latin typeface="+mn-lt"/>
              </a:rPr>
              <a:t>Easy to save plots,</a:t>
            </a:r>
          </a:p>
          <a:p>
            <a:pPr marL="285750" indent="-285750" algn="l">
              <a:spcBef>
                <a:spcPts val="0"/>
              </a:spcBef>
              <a:buFontTx/>
              <a:buChar char="-"/>
            </a:pPr>
            <a:r>
              <a:rPr lang="en-US" sz="1400" dirty="0" smtClean="0">
                <a:latin typeface="+mn-lt"/>
                <a:sym typeface="Wingdings" panose="05000000000000000000" pitchFamily="2" charset="2"/>
              </a:rPr>
              <a:t> </a:t>
            </a:r>
            <a:r>
              <a:rPr lang="en-US" sz="1400" dirty="0" smtClean="0">
                <a:latin typeface="+mn-lt"/>
              </a:rPr>
              <a:t>Min Frequency starts at 150kHz </a:t>
            </a:r>
            <a:r>
              <a:rPr lang="en-US" sz="1400" dirty="0" smtClean="0">
                <a:latin typeface="+mn-lt"/>
                <a:sym typeface="Wingdings" panose="05000000000000000000" pitchFamily="2" charset="2"/>
              </a:rPr>
              <a:t></a:t>
            </a:r>
            <a:endParaRPr lang="en-US" sz="1400" dirty="0" smtClean="0">
              <a:latin typeface="+mn-lt"/>
            </a:endParaRPr>
          </a:p>
        </p:txBody>
      </p:sp>
    </p:spTree>
    <p:extLst>
      <p:ext uri="{BB962C8B-B14F-4D97-AF65-F5344CB8AC3E}">
        <p14:creationId xmlns:p14="http://schemas.microsoft.com/office/powerpoint/2010/main" val="271731450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85800" y="1066800"/>
            <a:ext cx="1447800" cy="307777"/>
          </a:xfrm>
          <a:prstGeom prst="rect">
            <a:avLst/>
          </a:prstGeom>
          <a:noFill/>
        </p:spPr>
        <p:txBody>
          <a:bodyPr wrap="square" rtlCol="0">
            <a:spAutoFit/>
          </a:bodyPr>
          <a:lstStyle/>
          <a:p>
            <a:pPr algn="l">
              <a:spcBef>
                <a:spcPts val="0"/>
              </a:spcBef>
            </a:pPr>
            <a:r>
              <a:rPr lang="en-US" sz="1400" dirty="0" smtClean="0">
                <a:latin typeface="+mn-lt"/>
              </a:rPr>
              <a:t>VNA Evaluations</a:t>
            </a:r>
          </a:p>
        </p:txBody>
      </p:sp>
      <p:sp>
        <p:nvSpPr>
          <p:cNvPr id="8" name="TextBox 7"/>
          <p:cNvSpPr txBox="1"/>
          <p:nvPr/>
        </p:nvSpPr>
        <p:spPr>
          <a:xfrm>
            <a:off x="1066800" y="4334664"/>
            <a:ext cx="3276600" cy="1384995"/>
          </a:xfrm>
          <a:prstGeom prst="rect">
            <a:avLst/>
          </a:prstGeom>
          <a:noFill/>
        </p:spPr>
        <p:txBody>
          <a:bodyPr wrap="square" rtlCol="0">
            <a:spAutoFit/>
          </a:bodyPr>
          <a:lstStyle/>
          <a:p>
            <a:pPr marL="285750" indent="-285750" algn="l">
              <a:spcBef>
                <a:spcPts val="0"/>
              </a:spcBef>
              <a:buFontTx/>
              <a:buChar char="-"/>
            </a:pPr>
            <a:r>
              <a:rPr lang="en-US" sz="1400" dirty="0" smtClean="0">
                <a:latin typeface="+mn-lt"/>
                <a:sym typeface="Wingdings" panose="05000000000000000000" pitchFamily="2" charset="2"/>
              </a:rPr>
              <a:t> </a:t>
            </a:r>
            <a:r>
              <a:rPr lang="en-US" sz="1400" dirty="0" smtClean="0">
                <a:latin typeface="+mn-lt"/>
              </a:rPr>
              <a:t>No need of PC Laptop,</a:t>
            </a:r>
          </a:p>
          <a:p>
            <a:pPr marL="285750" indent="-285750" algn="l">
              <a:spcBef>
                <a:spcPts val="0"/>
              </a:spcBef>
              <a:buFontTx/>
              <a:buChar char="-"/>
            </a:pPr>
            <a:r>
              <a:rPr lang="en-US" sz="1400" dirty="0" smtClean="0">
                <a:latin typeface="+mn-lt"/>
                <a:sym typeface="Wingdings" panose="05000000000000000000" pitchFamily="2" charset="2"/>
              </a:rPr>
              <a:t> Friendly user interface software,</a:t>
            </a:r>
            <a:endParaRPr lang="en-US" sz="1400" dirty="0" smtClean="0">
              <a:latin typeface="+mn-lt"/>
            </a:endParaRPr>
          </a:p>
          <a:p>
            <a:pPr marL="285750" indent="-285750" algn="l">
              <a:spcBef>
                <a:spcPts val="0"/>
              </a:spcBef>
              <a:buFontTx/>
              <a:buChar char="-"/>
            </a:pPr>
            <a:r>
              <a:rPr lang="en-US" sz="1400" dirty="0" smtClean="0">
                <a:latin typeface="+mn-lt"/>
                <a:sym typeface="Wingdings" panose="05000000000000000000" pitchFamily="2" charset="2"/>
              </a:rPr>
              <a:t> </a:t>
            </a:r>
            <a:r>
              <a:rPr lang="en-US" sz="1400" dirty="0" smtClean="0">
                <a:latin typeface="+mn-lt"/>
              </a:rPr>
              <a:t>Very Fast Scanning,</a:t>
            </a:r>
          </a:p>
          <a:p>
            <a:pPr marL="285750" indent="-285750" algn="l">
              <a:spcBef>
                <a:spcPts val="0"/>
              </a:spcBef>
              <a:buFontTx/>
              <a:buChar char="-"/>
            </a:pPr>
            <a:r>
              <a:rPr lang="en-US" sz="1400" dirty="0" smtClean="0">
                <a:latin typeface="+mn-lt"/>
                <a:sym typeface="Wingdings" panose="05000000000000000000" pitchFamily="2" charset="2"/>
              </a:rPr>
              <a:t> </a:t>
            </a:r>
            <a:r>
              <a:rPr lang="en-US" sz="1400" dirty="0" smtClean="0">
                <a:latin typeface="+mn-lt"/>
              </a:rPr>
              <a:t>Easy to save plots, (need keyboard)</a:t>
            </a:r>
          </a:p>
          <a:p>
            <a:pPr marL="285750" indent="-285750" algn="l">
              <a:spcBef>
                <a:spcPts val="0"/>
              </a:spcBef>
              <a:buFontTx/>
              <a:buChar char="-"/>
            </a:pPr>
            <a:r>
              <a:rPr lang="en-US" sz="1400" dirty="0" smtClean="0">
                <a:latin typeface="+mn-lt"/>
                <a:sym typeface="Wingdings" panose="05000000000000000000" pitchFamily="2" charset="2"/>
              </a:rPr>
              <a:t> </a:t>
            </a:r>
            <a:r>
              <a:rPr lang="en-US" sz="1400" dirty="0" smtClean="0">
                <a:latin typeface="+mn-lt"/>
              </a:rPr>
              <a:t>Start Frequency at 30kHz,</a:t>
            </a:r>
          </a:p>
          <a:p>
            <a:pPr marL="285750" indent="-285750" algn="l">
              <a:spcBef>
                <a:spcPts val="0"/>
              </a:spcBef>
              <a:buFontTx/>
              <a:buChar char="-"/>
            </a:pPr>
            <a:r>
              <a:rPr lang="en-US" sz="1400" dirty="0" smtClean="0">
                <a:latin typeface="+mn-lt"/>
                <a:sym typeface="Wingdings" panose="05000000000000000000" pitchFamily="2" charset="2"/>
              </a:rPr>
              <a:t> Only Linear Frequency Scale</a:t>
            </a:r>
            <a:r>
              <a:rPr lang="en-US" sz="1400" dirty="0" smtClean="0">
                <a:latin typeface="+mn-lt"/>
              </a:rPr>
              <a:t> </a:t>
            </a:r>
            <a:r>
              <a:rPr lang="en-US" sz="1400" dirty="0" smtClean="0">
                <a:latin typeface="+mn-lt"/>
                <a:sym typeface="Wingdings" panose="05000000000000000000" pitchFamily="2" charset="2"/>
              </a:rPr>
              <a:t></a:t>
            </a:r>
            <a:endParaRPr lang="en-US" sz="1400" dirty="0" smtClean="0">
              <a:latin typeface="+mn-lt"/>
            </a:endParaRPr>
          </a:p>
        </p:txBody>
      </p:sp>
      <p:pic>
        <p:nvPicPr>
          <p:cNvPr id="10" name="Picture 9"/>
          <p:cNvPicPr>
            <a:picLocks noChangeAspect="1"/>
          </p:cNvPicPr>
          <p:nvPr/>
        </p:nvPicPr>
        <p:blipFill>
          <a:blip r:embed="rId2"/>
          <a:stretch>
            <a:fillRect/>
          </a:stretch>
        </p:blipFill>
        <p:spPr>
          <a:xfrm>
            <a:off x="1828800" y="1480835"/>
            <a:ext cx="2038350" cy="2705100"/>
          </a:xfrm>
          <a:prstGeom prst="rect">
            <a:avLst/>
          </a:prstGeom>
        </p:spPr>
      </p:pic>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57800" y="3750286"/>
            <a:ext cx="3600000" cy="2553750"/>
          </a:xfrm>
          <a:prstGeom prst="rect">
            <a:avLst/>
          </a:prstGeom>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57800" y="832938"/>
            <a:ext cx="3600000" cy="2553750"/>
          </a:xfrm>
          <a:prstGeom prst="rect">
            <a:avLst/>
          </a:prstGeom>
        </p:spPr>
      </p:pic>
      <p:sp>
        <p:nvSpPr>
          <p:cNvPr id="14" name="TextBox 13"/>
          <p:cNvSpPr txBox="1"/>
          <p:nvPr/>
        </p:nvSpPr>
        <p:spPr>
          <a:xfrm>
            <a:off x="6714900" y="3386688"/>
            <a:ext cx="685800" cy="307777"/>
          </a:xfrm>
          <a:prstGeom prst="rect">
            <a:avLst/>
          </a:prstGeom>
          <a:noFill/>
        </p:spPr>
        <p:txBody>
          <a:bodyPr wrap="square" rtlCol="0">
            <a:spAutoFit/>
          </a:bodyPr>
          <a:lstStyle/>
          <a:p>
            <a:pPr>
              <a:spcBef>
                <a:spcPts val="0"/>
              </a:spcBef>
            </a:pPr>
            <a:r>
              <a:rPr lang="en-US" sz="1400" dirty="0" smtClean="0">
                <a:latin typeface="+mn-lt"/>
              </a:rPr>
              <a:t>SS46V</a:t>
            </a:r>
          </a:p>
        </p:txBody>
      </p:sp>
      <p:sp>
        <p:nvSpPr>
          <p:cNvPr id="15" name="TextBox 14"/>
          <p:cNvSpPr txBox="1"/>
          <p:nvPr/>
        </p:nvSpPr>
        <p:spPr>
          <a:xfrm>
            <a:off x="6410100" y="6359857"/>
            <a:ext cx="1295400" cy="307777"/>
          </a:xfrm>
          <a:prstGeom prst="rect">
            <a:avLst/>
          </a:prstGeom>
          <a:noFill/>
        </p:spPr>
        <p:txBody>
          <a:bodyPr wrap="square" rtlCol="0">
            <a:spAutoFit/>
          </a:bodyPr>
          <a:lstStyle/>
          <a:p>
            <a:pPr>
              <a:spcBef>
                <a:spcPts val="0"/>
              </a:spcBef>
            </a:pPr>
            <a:r>
              <a:rPr lang="en-US" sz="1400" dirty="0" smtClean="0">
                <a:latin typeface="+mn-lt"/>
              </a:rPr>
              <a:t>Short Circuit</a:t>
            </a:r>
          </a:p>
        </p:txBody>
      </p:sp>
    </p:spTree>
    <p:extLst>
      <p:ext uri="{BB962C8B-B14F-4D97-AF65-F5344CB8AC3E}">
        <p14:creationId xmlns:p14="http://schemas.microsoft.com/office/powerpoint/2010/main" val="136161202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85186" y="1125348"/>
            <a:ext cx="1037465" cy="446276"/>
          </a:xfrm>
          <a:prstGeom prst="rect">
            <a:avLst/>
          </a:prstGeom>
          <a:noFill/>
        </p:spPr>
        <p:txBody>
          <a:bodyPr wrap="none" rtlCol="0">
            <a:spAutoFit/>
          </a:bodyPr>
          <a:lstStyle/>
          <a:p>
            <a:r>
              <a:rPr lang="fr-CH" dirty="0" err="1" smtClean="0">
                <a:latin typeface="+mn-lt"/>
              </a:rPr>
              <a:t>History</a:t>
            </a:r>
            <a:endParaRPr lang="fr-CH" dirty="0">
              <a:latin typeface="+mn-lt"/>
            </a:endParaRPr>
          </a:p>
        </p:txBody>
      </p:sp>
      <p:sp>
        <p:nvSpPr>
          <p:cNvPr id="6" name="TextBox 5"/>
          <p:cNvSpPr txBox="1"/>
          <p:nvPr/>
        </p:nvSpPr>
        <p:spPr>
          <a:xfrm>
            <a:off x="485186" y="1684344"/>
            <a:ext cx="2486614" cy="846386"/>
          </a:xfrm>
          <a:prstGeom prst="rect">
            <a:avLst/>
          </a:prstGeom>
          <a:noFill/>
        </p:spPr>
        <p:txBody>
          <a:bodyPr wrap="square" rtlCol="0">
            <a:spAutoFit/>
          </a:bodyPr>
          <a:lstStyle/>
          <a:p>
            <a:pPr algn="l"/>
            <a:r>
              <a:rPr lang="fr-CH" sz="1400" dirty="0" smtClean="0">
                <a:latin typeface="+mn-lt"/>
              </a:rPr>
              <a:t>2017 On PSB: </a:t>
            </a:r>
          </a:p>
          <a:p>
            <a:pPr algn="l"/>
            <a:r>
              <a:rPr lang="fr-CH" sz="1400" dirty="0" smtClean="0">
                <a:latin typeface="+mn-lt"/>
              </a:rPr>
              <a:t>Copper </a:t>
            </a:r>
            <a:r>
              <a:rPr lang="fr-CH" sz="1400" dirty="0" err="1" smtClean="0">
                <a:latin typeface="+mn-lt"/>
              </a:rPr>
              <a:t>Mountain</a:t>
            </a:r>
            <a:r>
              <a:rPr lang="fr-CH" sz="1400" dirty="0" smtClean="0">
                <a:latin typeface="+mn-lt"/>
              </a:rPr>
              <a:t> Technologies TR5048</a:t>
            </a:r>
            <a:endParaRPr lang="fr-CH" sz="1400" dirty="0">
              <a:latin typeface="+mn-lt"/>
            </a:endParaRPr>
          </a:p>
        </p:txBody>
      </p:sp>
      <p:sp>
        <p:nvSpPr>
          <p:cNvPr id="9" name="TextBox 8"/>
          <p:cNvSpPr txBox="1"/>
          <p:nvPr/>
        </p:nvSpPr>
        <p:spPr>
          <a:xfrm>
            <a:off x="485186" y="4861132"/>
            <a:ext cx="3505200" cy="2031325"/>
          </a:xfrm>
          <a:prstGeom prst="rect">
            <a:avLst/>
          </a:prstGeom>
          <a:noFill/>
        </p:spPr>
        <p:txBody>
          <a:bodyPr wrap="square" rtlCol="0">
            <a:spAutoFit/>
          </a:bodyPr>
          <a:lstStyle/>
          <a:p>
            <a:pPr marL="285750" indent="-285750" algn="l">
              <a:spcBef>
                <a:spcPts val="0"/>
              </a:spcBef>
              <a:buFontTx/>
              <a:buChar char="-"/>
            </a:pPr>
            <a:r>
              <a:rPr lang="en-US" sz="1400" dirty="0" smtClean="0">
                <a:latin typeface="+mn-lt"/>
              </a:rPr>
              <a:t>Used with a laptop, </a:t>
            </a:r>
          </a:p>
          <a:p>
            <a:pPr marL="285750" indent="-285750" algn="l">
              <a:spcBef>
                <a:spcPts val="0"/>
              </a:spcBef>
              <a:buFontTx/>
              <a:buChar char="-"/>
            </a:pPr>
            <a:r>
              <a:rPr lang="en-US" sz="1400" dirty="0" smtClean="0">
                <a:latin typeface="+mn-lt"/>
              </a:rPr>
              <a:t>Needs 1.25A, 12V, power supply,</a:t>
            </a:r>
          </a:p>
          <a:p>
            <a:pPr marL="285750" indent="-285750" algn="l">
              <a:spcBef>
                <a:spcPts val="0"/>
              </a:spcBef>
              <a:buFontTx/>
              <a:buChar char="-"/>
            </a:pPr>
            <a:r>
              <a:rPr lang="en-US" sz="1400" dirty="0" smtClean="0">
                <a:latin typeface="+mn-lt"/>
              </a:rPr>
              <a:t>Very fast scanning,</a:t>
            </a:r>
          </a:p>
          <a:p>
            <a:pPr marL="285750" indent="-285750" algn="l">
              <a:spcBef>
                <a:spcPts val="0"/>
              </a:spcBef>
              <a:buFontTx/>
              <a:buChar char="-"/>
            </a:pPr>
            <a:r>
              <a:rPr lang="en-US" sz="1400" dirty="0" smtClean="0">
                <a:latin typeface="+mn-lt"/>
              </a:rPr>
              <a:t>We used this trolley with only the UPS powering,</a:t>
            </a:r>
          </a:p>
          <a:p>
            <a:pPr marL="285750" indent="-285750" algn="l">
              <a:spcBef>
                <a:spcPts val="0"/>
              </a:spcBef>
              <a:buFontTx/>
              <a:buChar char="-"/>
            </a:pPr>
            <a:r>
              <a:rPr lang="en-US" sz="1400" dirty="0" smtClean="0">
                <a:latin typeface="+mn-lt"/>
              </a:rPr>
              <a:t>All 120 measurements in about 1hour,</a:t>
            </a:r>
          </a:p>
          <a:p>
            <a:pPr marL="285750" indent="-285750" algn="l">
              <a:spcBef>
                <a:spcPts val="0"/>
              </a:spcBef>
              <a:buFontTx/>
              <a:buChar char="-"/>
            </a:pPr>
            <a:r>
              <a:rPr lang="en-US" sz="1400" dirty="0" smtClean="0">
                <a:latin typeface="+mn-lt"/>
              </a:rPr>
              <a:t>Radiation taken: Joao 8uS, Bruno 4uS.</a:t>
            </a:r>
          </a:p>
          <a:p>
            <a:pPr marL="285750" indent="-285750" algn="l">
              <a:spcBef>
                <a:spcPts val="0"/>
              </a:spcBef>
              <a:buFontTx/>
              <a:buChar char="-"/>
            </a:pPr>
            <a:endParaRPr lang="en-US" sz="1400" dirty="0" smtClean="0">
              <a:latin typeface="+mn-lt"/>
            </a:endParaRPr>
          </a:p>
          <a:p>
            <a:pPr algn="l">
              <a:spcBef>
                <a:spcPts val="0"/>
              </a:spcBef>
            </a:pPr>
            <a:endParaRPr lang="en-US" sz="1400" dirty="0" smtClean="0">
              <a:latin typeface="+mn-lt"/>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5186" y="2643450"/>
            <a:ext cx="2958737" cy="1917700"/>
          </a:xfrm>
          <a:prstGeom prst="rect">
            <a:avLst/>
          </a:prstGeom>
        </p:spPr>
      </p:pic>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0000" y="843450"/>
            <a:ext cx="2700000" cy="3600000"/>
          </a:xfrm>
          <a:prstGeom prst="rect">
            <a:avLst/>
          </a:prstGeom>
        </p:spPr>
      </p:pic>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91650" y="843450"/>
            <a:ext cx="2700000" cy="3600000"/>
          </a:xfrm>
          <a:prstGeom prst="rect">
            <a:avLst/>
          </a:prstGeom>
        </p:spPr>
      </p:pic>
      <p:pic>
        <p:nvPicPr>
          <p:cNvPr id="4098" name="Picture 2" descr="Résultat de recherche d'images pour &quot;glcd2 2000 ap&quo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8000" y="4861132"/>
            <a:ext cx="1858348" cy="13580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978904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20170315_113905">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28600" y="766763"/>
            <a:ext cx="9067800" cy="5100637"/>
          </a:xfrm>
          <a:prstGeom prst="rect">
            <a:avLst/>
          </a:prstGeom>
        </p:spPr>
      </p:pic>
    </p:spTree>
    <p:extLst>
      <p:ext uri="{BB962C8B-B14F-4D97-AF65-F5344CB8AC3E}">
        <p14:creationId xmlns:p14="http://schemas.microsoft.com/office/powerpoint/2010/main" val="49989008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theme/theme1.xml><?xml version="1.0" encoding="utf-8"?>
<a:theme xmlns:a="http://schemas.openxmlformats.org/drawingml/2006/main" name="Office Theme">
  <a:themeElements>
    <a:clrScheme name="Custom 1">
      <a:dk1>
        <a:srgbClr val="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C:\Programme\Microsoft Office\Vorlagen\Leere Präsentation.pot</Template>
  <TotalTime>48955</TotalTime>
  <Words>540</Words>
  <Application>Microsoft Office PowerPoint</Application>
  <PresentationFormat>A4 Paper (210x297 mm)</PresentationFormat>
  <Paragraphs>63</Paragraphs>
  <Slides>11</Slides>
  <Notes>0</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11</vt:i4>
      </vt:variant>
    </vt:vector>
  </HeadingPairs>
  <TitlesOfParts>
    <vt:vector size="19" baseType="lpstr">
      <vt:lpstr>Arial</vt:lpstr>
      <vt:lpstr>Arial Rounded MT Bold</vt:lpstr>
      <vt:lpstr>Calibri</vt:lpstr>
      <vt:lpstr>Constantia</vt:lpstr>
      <vt:lpstr>SketchFlow Print</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XXXXX</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Template</dc:title>
  <dc:creator>XXXXX;joao.bento@cern.ch</dc:creator>
  <cp:lastModifiedBy>Joao Ferreira Bento</cp:lastModifiedBy>
  <cp:revision>2004</cp:revision>
  <cp:lastPrinted>2014-07-15T06:44:33Z</cp:lastPrinted>
  <dcterms:created xsi:type="dcterms:W3CDTF">2004-02-08T17:46:25Z</dcterms:created>
  <dcterms:modified xsi:type="dcterms:W3CDTF">2017-03-16T11:08:15Z</dcterms:modified>
</cp:coreProperties>
</file>