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
  </p:notesMasterIdLst>
  <p:handoutMasterIdLst>
    <p:handoutMasterId r:id="rId21"/>
  </p:handoutMasterIdLst>
  <p:sldIdLst>
    <p:sldId id="256" r:id="rId2"/>
    <p:sldId id="257" r:id="rId3"/>
    <p:sldId id="258" r:id="rId4"/>
    <p:sldId id="264" r:id="rId5"/>
    <p:sldId id="259" r:id="rId6"/>
    <p:sldId id="272" r:id="rId7"/>
    <p:sldId id="271" r:id="rId8"/>
    <p:sldId id="270" r:id="rId9"/>
    <p:sldId id="266" r:id="rId10"/>
    <p:sldId id="273" r:id="rId11"/>
    <p:sldId id="274" r:id="rId12"/>
    <p:sldId id="261" r:id="rId13"/>
    <p:sldId id="260" r:id="rId14"/>
    <p:sldId id="267" r:id="rId15"/>
    <p:sldId id="268" r:id="rId16"/>
    <p:sldId id="269" r:id="rId17"/>
    <p:sldId id="262" r:id="rId18"/>
    <p:sldId id="263" r:id="rId19"/>
  </p:sldIdLst>
  <p:sldSz cx="9144000" cy="5143500" type="screen16x9"/>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0"/>
    <a:srgbClr val="000000"/>
    <a:srgbClr val="104282"/>
    <a:srgbClr val="0B387C"/>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3" autoAdjust="0"/>
    <p:restoredTop sz="73944" autoAdjust="0"/>
  </p:normalViewPr>
  <p:slideViewPr>
    <p:cSldViewPr snapToGrid="0" snapToObjects="1">
      <p:cViewPr varScale="1">
        <p:scale>
          <a:sx n="127" d="100"/>
          <a:sy n="127" d="100"/>
        </p:scale>
        <p:origin x="216" y="90"/>
      </p:cViewPr>
      <p:guideLst>
        <p:guide orient="horz" pos="1620"/>
        <p:guide pos="2896"/>
      </p:guideLst>
    </p:cSldViewPr>
  </p:slideViewPr>
  <p:outlineViewPr>
    <p:cViewPr>
      <p:scale>
        <a:sx n="33" d="100"/>
        <a:sy n="33" d="100"/>
      </p:scale>
      <p:origin x="0" y="0"/>
    </p:cViewPr>
  </p:outlineViewPr>
  <p:notesTextViewPr>
    <p:cViewPr>
      <p:scale>
        <a:sx n="133" d="100"/>
        <a:sy n="133" d="100"/>
      </p:scale>
      <p:origin x="0" y="0"/>
    </p:cViewPr>
  </p:notesTextViewPr>
  <p:notesViewPr>
    <p:cSldViewPr snapToGrid="0" snapToObjects="1">
      <p:cViewPr varScale="1">
        <p:scale>
          <a:sx n="99" d="100"/>
          <a:sy n="99" d="100"/>
        </p:scale>
        <p:origin x="27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DCD8A6-3741-4516-B636-64D366FEF079}"/>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C21E63D-EE08-4074-BEA8-BB7703E543D8}"/>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255E5DBB-D2B2-4E83-9D09-A970CA7FE21E}" type="datetimeFigureOut">
              <a:rPr lang="en-GB" smtClean="0"/>
              <a:t>29/04/2021</a:t>
            </a:fld>
            <a:endParaRPr lang="en-GB"/>
          </a:p>
        </p:txBody>
      </p:sp>
      <p:sp>
        <p:nvSpPr>
          <p:cNvPr id="4" name="Footer Placeholder 3">
            <a:extLst>
              <a:ext uri="{FF2B5EF4-FFF2-40B4-BE49-F238E27FC236}">
                <a16:creationId xmlns:a16="http://schemas.microsoft.com/office/drawing/2014/main" id="{B9097472-CF15-4C79-90C5-250F03F5039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D698C53-1992-479F-8DBB-289DE334AD9A}"/>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6DA430D5-03CA-4D0F-A0F2-2279598661C3}" type="slidenum">
              <a:rPr lang="en-GB" smtClean="0"/>
              <a:t>‹#›</a:t>
            </a:fld>
            <a:endParaRPr lang="en-GB"/>
          </a:p>
        </p:txBody>
      </p:sp>
    </p:spTree>
    <p:extLst>
      <p:ext uri="{BB962C8B-B14F-4D97-AF65-F5344CB8AC3E}">
        <p14:creationId xmlns:p14="http://schemas.microsoft.com/office/powerpoint/2010/main" val="140123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AE0EF15-0589-47C5-AC85-CE6366152F8C}" type="datetimeFigureOut">
              <a:rPr lang="en-GB" smtClean="0"/>
              <a:t>29/04/2021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F7F6A7E-A6C7-4D4D-BAB4-EC925B468484}" type="slidenum">
              <a:rPr lang="en-GB" smtClean="0"/>
              <a:t>‹#›</a:t>
            </a:fld>
            <a:endParaRPr lang="en-GB"/>
          </a:p>
        </p:txBody>
      </p:sp>
    </p:spTree>
    <p:extLst>
      <p:ext uri="{BB962C8B-B14F-4D97-AF65-F5344CB8AC3E}">
        <p14:creationId xmlns:p14="http://schemas.microsoft.com/office/powerpoint/2010/main" val="23434329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Bonjour Sara, Gérard (Tranquille)? Fulvio (</a:t>
            </a:r>
            <a:r>
              <a:rPr lang="fr-CH" dirty="0" err="1"/>
              <a:t>Boattini</a:t>
            </a:r>
            <a:r>
              <a:rPr lang="fr-CH" dirty="0"/>
              <a:t>)? Voici donc ma présentation, puis-je commencer ?</a:t>
            </a:r>
          </a:p>
          <a:p>
            <a:endParaRPr lang="en-GB" dirty="0"/>
          </a:p>
        </p:txBody>
      </p:sp>
    </p:spTree>
    <p:extLst>
      <p:ext uri="{BB962C8B-B14F-4D97-AF65-F5344CB8AC3E}">
        <p14:creationId xmlns:p14="http://schemas.microsoft.com/office/powerpoint/2010/main" val="36144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900113" algn="l">
              <a:buNone/>
            </a:pPr>
            <a:r>
              <a:rPr lang="en-GB" sz="1200" dirty="0" err="1">
                <a:solidFill>
                  <a:srgbClr val="FF0000"/>
                </a:solidFill>
              </a:rPr>
              <a:t>En</a:t>
            </a:r>
            <a:r>
              <a:rPr lang="en-GB" sz="1200" dirty="0">
                <a:solidFill>
                  <a:srgbClr val="FF0000"/>
                </a:solidFill>
              </a:rPr>
              <a:t> 2018 je </a:t>
            </a:r>
            <a:r>
              <a:rPr lang="en-GB" sz="1200" dirty="0" err="1">
                <a:solidFill>
                  <a:srgbClr val="FF0000"/>
                </a:solidFill>
              </a:rPr>
              <a:t>prends</a:t>
            </a:r>
            <a:r>
              <a:rPr lang="en-GB" sz="1200" dirty="0">
                <a:solidFill>
                  <a:srgbClr val="FF0000"/>
                </a:solidFill>
              </a:rPr>
              <a:t> la </a:t>
            </a:r>
            <a:r>
              <a:rPr lang="en-GB" sz="1200" dirty="0" err="1">
                <a:solidFill>
                  <a:srgbClr val="FF0000"/>
                </a:solidFill>
              </a:rPr>
              <a:t>responsabilité</a:t>
            </a:r>
            <a:r>
              <a:rPr lang="en-GB" sz="1200" dirty="0">
                <a:solidFill>
                  <a:srgbClr val="FF0000"/>
                </a:solidFill>
              </a:rPr>
              <a:t> de </a:t>
            </a:r>
            <a:r>
              <a:rPr lang="en-GB" sz="1200" dirty="0" err="1">
                <a:solidFill>
                  <a:srgbClr val="FF0000"/>
                </a:solidFill>
              </a:rPr>
              <a:t>l'infrastructure</a:t>
            </a:r>
            <a:r>
              <a:rPr lang="en-GB" sz="1200" dirty="0">
                <a:solidFill>
                  <a:srgbClr val="FF0000"/>
                </a:solidFill>
              </a:rPr>
              <a:t> LIU BA3 Faraday Cage Renovation</a:t>
            </a:r>
          </a:p>
          <a:p>
            <a:pPr marL="0" indent="-900113" algn="l">
              <a:buNone/>
            </a:pPr>
            <a:r>
              <a:rPr lang="en-GB" sz="1200" dirty="0" err="1">
                <a:solidFill>
                  <a:srgbClr val="FF0000"/>
                </a:solidFill>
              </a:rPr>
              <a:t>où</a:t>
            </a:r>
            <a:r>
              <a:rPr lang="en-GB" sz="1200" dirty="0">
                <a:solidFill>
                  <a:srgbClr val="FF0000"/>
                </a:solidFill>
              </a:rPr>
              <a:t> des</a:t>
            </a:r>
            <a:r>
              <a:rPr lang="en-GB" sz="1200" dirty="0"/>
              <a:t> </a:t>
            </a:r>
            <a:r>
              <a:rPr lang="en-GB" sz="1200" dirty="0" err="1"/>
              <a:t>centaines</a:t>
            </a:r>
            <a:r>
              <a:rPr lang="en-GB" sz="1200" dirty="0"/>
              <a:t> de modules </a:t>
            </a:r>
            <a:r>
              <a:rPr lang="en-GB" sz="1200" dirty="0" err="1"/>
              <a:t>devaient</a:t>
            </a:r>
            <a:r>
              <a:rPr lang="en-GB" sz="1200" dirty="0"/>
              <a:t> </a:t>
            </a:r>
            <a:r>
              <a:rPr lang="en-GB" sz="1200" dirty="0" err="1"/>
              <a:t>etre</a:t>
            </a:r>
            <a:r>
              <a:rPr lang="en-GB" sz="1200" dirty="0"/>
              <a:t> </a:t>
            </a:r>
            <a:r>
              <a:rPr lang="en-GB" sz="1200" dirty="0" err="1"/>
              <a:t>enlevés</a:t>
            </a:r>
            <a:r>
              <a:rPr lang="en-GB" sz="1200" dirty="0"/>
              <a:t>, </a:t>
            </a:r>
          </a:p>
          <a:p>
            <a:pPr marL="0" indent="-900113" algn="l">
              <a:buNone/>
            </a:pPr>
            <a:r>
              <a:rPr lang="en-GB" sz="1200" dirty="0" err="1"/>
              <a:t>sa</a:t>
            </a:r>
            <a:r>
              <a:rPr lang="en-GB" sz="1200" dirty="0"/>
              <a:t> ventilation </a:t>
            </a:r>
            <a:r>
              <a:rPr lang="en-GB" sz="1200" dirty="0" err="1"/>
              <a:t>était</a:t>
            </a:r>
            <a:r>
              <a:rPr lang="en-GB" sz="1200" dirty="0"/>
              <a:t> hors </a:t>
            </a:r>
            <a:r>
              <a:rPr lang="en-GB" sz="1200" dirty="0" err="1"/>
              <a:t>normes</a:t>
            </a:r>
            <a:r>
              <a:rPr lang="en-GB" sz="1200" dirty="0"/>
              <a:t>, </a:t>
            </a:r>
            <a:r>
              <a:rPr lang="en-GB" sz="1200" dirty="0" err="1"/>
              <a:t>prennant</a:t>
            </a:r>
            <a:r>
              <a:rPr lang="en-GB" sz="1200" dirty="0"/>
              <a:t> </a:t>
            </a:r>
            <a:r>
              <a:rPr lang="en-GB" sz="1200" dirty="0" err="1"/>
              <a:t>l'air</a:t>
            </a:r>
            <a:r>
              <a:rPr lang="en-GB" sz="1200" dirty="0"/>
              <a:t> frais à </a:t>
            </a:r>
            <a:r>
              <a:rPr lang="en-GB" sz="1200" dirty="0" err="1"/>
              <a:t>l'intérieur</a:t>
            </a:r>
            <a:r>
              <a:rPr lang="en-GB" sz="1200" dirty="0"/>
              <a:t> du Bat 870 au lieu de </a:t>
            </a:r>
            <a:r>
              <a:rPr lang="en-GB" sz="1200" dirty="0" err="1"/>
              <a:t>l'éxterieur</a:t>
            </a:r>
            <a:endParaRPr lang="en-GB" sz="1200" dirty="0"/>
          </a:p>
          <a:p>
            <a:pPr marL="0" indent="-900113">
              <a:buNone/>
            </a:pPr>
            <a:r>
              <a:rPr lang="en-GB" sz="1200" dirty="0"/>
              <a:t>Installation d'un nouveau PP et </a:t>
            </a:r>
            <a:r>
              <a:rPr lang="en-GB" sz="1200" dirty="0" err="1"/>
              <a:t>fenetre</a:t>
            </a:r>
            <a:r>
              <a:rPr lang="en-GB" sz="1200" dirty="0"/>
              <a:t> </a:t>
            </a:r>
            <a:r>
              <a:rPr lang="en-GB" sz="1200" dirty="0" err="1"/>
              <a:t>nid</a:t>
            </a:r>
            <a:r>
              <a:rPr lang="en-GB" sz="1200" dirty="0"/>
              <a:t> </a:t>
            </a:r>
            <a:r>
              <a:rPr lang="en-GB" sz="1200" dirty="0" err="1"/>
              <a:t>d'abeille</a:t>
            </a:r>
            <a:r>
              <a:rPr lang="en-GB" sz="1200" dirty="0"/>
              <a:t> pour la ventilation,</a:t>
            </a:r>
          </a:p>
          <a:p>
            <a:pPr marL="0" indent="-900113">
              <a:buNone/>
            </a:pPr>
            <a:r>
              <a:rPr lang="en-GB" sz="1200" dirty="0"/>
              <a:t>(1 click droite)</a:t>
            </a:r>
          </a:p>
          <a:p>
            <a:pPr marL="0" indent="-900113">
              <a:buNone/>
            </a:pPr>
            <a:r>
              <a:rPr lang="en-GB" sz="1200" dirty="0"/>
              <a:t>Nouveau </a:t>
            </a:r>
            <a:r>
              <a:rPr lang="en-GB" sz="1200" dirty="0" err="1"/>
              <a:t>Système</a:t>
            </a:r>
            <a:r>
              <a:rPr lang="en-GB" sz="1200" dirty="0"/>
              <a:t> RF avec crates micro TCA qui </a:t>
            </a:r>
            <a:r>
              <a:rPr lang="en-GB" sz="1200" dirty="0" err="1"/>
              <a:t>remplacent</a:t>
            </a:r>
            <a:r>
              <a:rPr lang="en-GB" sz="1200" dirty="0"/>
              <a:t> les VME </a:t>
            </a:r>
            <a:r>
              <a:rPr lang="en-GB" sz="1200" dirty="0" err="1"/>
              <a:t>vieillissants</a:t>
            </a:r>
            <a:endParaRPr lang="en-GB" sz="1200" dirty="0"/>
          </a:p>
          <a:p>
            <a:pPr marL="0" indent="-900113">
              <a:buNone/>
            </a:pPr>
            <a:r>
              <a:rPr lang="en-GB" sz="1200" dirty="0"/>
              <a:t>Installation EN/EL de </a:t>
            </a:r>
            <a:r>
              <a:rPr lang="en-GB" sz="1200" dirty="0" err="1"/>
              <a:t>nombreux</a:t>
            </a:r>
            <a:r>
              <a:rPr lang="en-GB" sz="1200" dirty="0"/>
              <a:t> cables Coax 3/8 et 7/8.</a:t>
            </a:r>
          </a:p>
          <a:p>
            <a:pPr marL="0" indent="-900113">
              <a:buNone/>
            </a:pPr>
            <a:endParaRPr lang="en-GB" sz="1200" dirty="0"/>
          </a:p>
          <a:p>
            <a:pPr marL="0" indent="-900113">
              <a:buNone/>
            </a:pPr>
            <a:r>
              <a:rPr lang="en-GB" sz="1200" dirty="0"/>
              <a:t> -&gt; </a:t>
            </a:r>
            <a:r>
              <a:rPr lang="en-GB" sz="1200" dirty="0" err="1"/>
              <a:t>Très</a:t>
            </a:r>
            <a:r>
              <a:rPr lang="en-GB" sz="1200" dirty="0"/>
              <a:t> bonne raison pour </a:t>
            </a:r>
            <a:r>
              <a:rPr lang="en-GB" sz="1200" dirty="0" err="1"/>
              <a:t>rénover</a:t>
            </a:r>
            <a:r>
              <a:rPr lang="en-GB" sz="1200" dirty="0"/>
              <a:t> </a:t>
            </a:r>
            <a:r>
              <a:rPr lang="en-GB" sz="1200" dirty="0" err="1"/>
              <a:t>cette</a:t>
            </a:r>
            <a:r>
              <a:rPr lang="en-GB" sz="1200" dirty="0"/>
              <a:t> Cage Faraday après 50 </a:t>
            </a:r>
            <a:r>
              <a:rPr lang="en-GB" sz="1200" dirty="0" err="1"/>
              <a:t>ans</a:t>
            </a:r>
            <a:r>
              <a:rPr lang="en-GB" sz="1200" dirty="0"/>
              <a:t> de bons et </a:t>
            </a:r>
            <a:r>
              <a:rPr lang="en-GB" sz="1200" dirty="0" err="1"/>
              <a:t>loyaux</a:t>
            </a:r>
            <a:r>
              <a:rPr lang="en-GB" sz="1200" dirty="0"/>
              <a:t> services.</a:t>
            </a:r>
          </a:p>
          <a:p>
            <a:pPr marL="0" indent="-900113">
              <a:buNone/>
            </a:pPr>
            <a:endParaRPr lang="en-GB" sz="1200" dirty="0"/>
          </a:p>
          <a:p>
            <a:pPr marL="0" indent="-900113">
              <a:buNone/>
            </a:pPr>
            <a:r>
              <a:rPr lang="en-GB" sz="1200" dirty="0"/>
              <a:t>(2 click droite)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Certains câbles EN/EL ne respectaient pas les longueurs électriques, j'ai expliqué à leur spécialiste en quoi nos mesures n'étaient pas concordantes, il n'avait pas modifié le Velocity Factor dans son instrument. Je lui ai aussi parlé du problème des "aliasing" c’est-à-dire le calcul du </a:t>
            </a:r>
            <a:r>
              <a:rPr lang="fr-CH" dirty="0" err="1"/>
              <a:t>step</a:t>
            </a:r>
            <a:r>
              <a:rPr lang="fr-CH" dirty="0"/>
              <a:t> </a:t>
            </a:r>
            <a:r>
              <a:rPr lang="fr-CH" dirty="0" err="1"/>
              <a:t>frequency</a:t>
            </a:r>
            <a:r>
              <a:rPr lang="fr-CH" dirty="0"/>
              <a:t> max quand les câbles sont très longs et je lui ai donné mon fichier de configuration du VNA, il avait le même modèle VNA.</a:t>
            </a:r>
          </a:p>
        </p:txBody>
      </p:sp>
    </p:spTree>
    <p:extLst>
      <p:ext uri="{BB962C8B-B14F-4D97-AF65-F5344CB8AC3E}">
        <p14:creationId xmlns:p14="http://schemas.microsoft.com/office/powerpoint/2010/main" val="98503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Je supervise les FSU pour </a:t>
            </a:r>
            <a:r>
              <a:rPr lang="en-GB" sz="1200" dirty="0" err="1"/>
              <a:t>l'enlèvement</a:t>
            </a:r>
            <a:r>
              <a:rPr lang="en-GB" sz="1200" dirty="0"/>
              <a:t> des modules et crates, </a:t>
            </a:r>
            <a:r>
              <a:rPr lang="en-GB" sz="1200" dirty="0" err="1"/>
              <a:t>achat</a:t>
            </a:r>
            <a:r>
              <a:rPr lang="en-GB" sz="1200" dirty="0"/>
              <a:t> et installation des tables, chaises ESD, </a:t>
            </a:r>
            <a:r>
              <a:rPr lang="en-GB" sz="1200" dirty="0" err="1"/>
              <a:t>ordinateurs</a:t>
            </a:r>
            <a:r>
              <a:rPr lang="en-GB" sz="1200" dirty="0"/>
              <a:t> PC et </a:t>
            </a:r>
            <a:r>
              <a:rPr lang="en-GB" sz="1200" dirty="0" err="1"/>
              <a:t>linux</a:t>
            </a:r>
            <a:r>
              <a:rPr lang="en-GB" sz="1200" dirty="0"/>
              <a:t>, armoires, coordination des </a:t>
            </a:r>
            <a:r>
              <a:rPr lang="en-GB" sz="1200" dirty="0" err="1"/>
              <a:t>différents</a:t>
            </a:r>
            <a:r>
              <a:rPr lang="en-GB" sz="1200" dirty="0"/>
              <a:t> Services EN/EL EN/CV, SMB</a:t>
            </a:r>
          </a:p>
          <a:p>
            <a:pPr marL="0" indent="0">
              <a:buNone/>
            </a:pPr>
            <a:r>
              <a:rPr lang="en-GB" sz="1200" dirty="0" err="1"/>
              <a:t>Demandes</a:t>
            </a:r>
            <a:r>
              <a:rPr lang="en-GB" sz="1200" dirty="0"/>
              <a:t> de modifications des propositions, par </a:t>
            </a:r>
            <a:r>
              <a:rPr lang="en-GB" sz="1200" dirty="0" err="1"/>
              <a:t>exemple</a:t>
            </a:r>
            <a:r>
              <a:rPr lang="en-GB" sz="1200" dirty="0"/>
              <a:t> </a:t>
            </a:r>
          </a:p>
          <a:p>
            <a:pPr marL="0" indent="0">
              <a:buNone/>
            </a:pPr>
            <a:r>
              <a:rPr lang="en-GB" sz="1200" dirty="0"/>
              <a:t>(1 click droite)</a:t>
            </a:r>
          </a:p>
          <a:p>
            <a:pPr marL="0" indent="0">
              <a:buNone/>
            </a:pPr>
            <a:r>
              <a:rPr lang="en-GB" sz="1200" dirty="0" err="1"/>
              <a:t>l'illumination</a:t>
            </a:r>
            <a:r>
              <a:rPr lang="en-GB" sz="1200" dirty="0"/>
              <a:t> </a:t>
            </a:r>
            <a:r>
              <a:rPr lang="en-GB" sz="1200" dirty="0" err="1"/>
              <a:t>était</a:t>
            </a:r>
            <a:r>
              <a:rPr lang="en-GB" sz="1200" dirty="0"/>
              <a:t> </a:t>
            </a:r>
            <a:r>
              <a:rPr lang="en-GB" sz="1200" dirty="0" err="1"/>
              <a:t>prévue</a:t>
            </a:r>
            <a:r>
              <a:rPr lang="en-GB" sz="1200" dirty="0"/>
              <a:t> </a:t>
            </a:r>
            <a:r>
              <a:rPr lang="en-GB" sz="1200" dirty="0" err="1"/>
              <a:t>en</a:t>
            </a:r>
            <a:r>
              <a:rPr lang="en-GB" sz="1200" dirty="0"/>
              <a:t> </a:t>
            </a:r>
            <a:r>
              <a:rPr lang="en-GB" sz="1200" dirty="0" err="1"/>
              <a:t>longues</a:t>
            </a:r>
            <a:r>
              <a:rPr lang="en-GB" sz="1200" dirty="0"/>
              <a:t> barres </a:t>
            </a:r>
            <a:r>
              <a:rPr lang="en-GB" sz="1200" dirty="0" err="1"/>
              <a:t>suspendues</a:t>
            </a:r>
            <a:r>
              <a:rPr lang="en-GB" sz="1200" dirty="0"/>
              <a:t> au faux-plafond, </a:t>
            </a:r>
            <a:r>
              <a:rPr lang="en-GB" sz="1200" dirty="0" err="1"/>
              <a:t>j'ai</a:t>
            </a:r>
            <a:r>
              <a:rPr lang="en-GB" sz="1200" dirty="0"/>
              <a:t> </a:t>
            </a:r>
            <a:r>
              <a:rPr lang="en-GB" sz="1200" dirty="0" err="1"/>
              <a:t>convaincu</a:t>
            </a:r>
            <a:r>
              <a:rPr lang="en-GB" sz="1200" dirty="0"/>
              <a:t> </a:t>
            </a:r>
            <a:r>
              <a:rPr lang="en-GB" sz="1200" dirty="0" err="1"/>
              <a:t>mes</a:t>
            </a:r>
            <a:r>
              <a:rPr lang="en-GB" sz="1200" dirty="0"/>
              <a:t> </a:t>
            </a:r>
            <a:r>
              <a:rPr lang="en-GB" sz="1200" dirty="0" err="1"/>
              <a:t>collègues</a:t>
            </a:r>
            <a:r>
              <a:rPr lang="en-GB" sz="1200" dirty="0"/>
              <a:t> et EN/EL </a:t>
            </a:r>
            <a:r>
              <a:rPr lang="en-GB" sz="1200" dirty="0" err="1"/>
              <a:t>d'installer</a:t>
            </a:r>
            <a:r>
              <a:rPr lang="en-GB" sz="1200" dirty="0"/>
              <a:t> des dalles LED </a:t>
            </a:r>
            <a:r>
              <a:rPr lang="en-GB" sz="1200" dirty="0" err="1"/>
              <a:t>integrées</a:t>
            </a:r>
            <a:r>
              <a:rPr lang="en-GB" sz="1200" dirty="0"/>
              <a:t>, EN/EL me </a:t>
            </a:r>
            <a:r>
              <a:rPr lang="en-GB" sz="1200" dirty="0" err="1"/>
              <a:t>disait</a:t>
            </a:r>
            <a:r>
              <a:rPr lang="en-GB" sz="1200" dirty="0"/>
              <a:t> que </a:t>
            </a:r>
            <a:r>
              <a:rPr lang="en-GB" sz="1200" dirty="0" err="1"/>
              <a:t>c'était</a:t>
            </a:r>
            <a:r>
              <a:rPr lang="en-GB" sz="1200" dirty="0"/>
              <a:t> impossible car distance trop petite au toit de la cage, </a:t>
            </a:r>
            <a:r>
              <a:rPr lang="en-GB" sz="1200" dirty="0" err="1"/>
              <a:t>j'ai</a:t>
            </a:r>
            <a:r>
              <a:rPr lang="en-GB" sz="1200" dirty="0"/>
              <a:t> </a:t>
            </a:r>
            <a:r>
              <a:rPr lang="en-GB" sz="1200" dirty="0" err="1"/>
              <a:t>installé</a:t>
            </a:r>
            <a:r>
              <a:rPr lang="en-GB" sz="1200" dirty="0"/>
              <a:t> </a:t>
            </a:r>
            <a:r>
              <a:rPr lang="en-GB" sz="1200" dirty="0" err="1"/>
              <a:t>moi</a:t>
            </a:r>
            <a:r>
              <a:rPr lang="en-GB" sz="1200" dirty="0"/>
              <a:t> meme </a:t>
            </a:r>
            <a:r>
              <a:rPr lang="en-GB" sz="1200" dirty="0" err="1"/>
              <a:t>une</a:t>
            </a:r>
            <a:r>
              <a:rPr lang="en-GB" sz="1200" dirty="0"/>
              <a:t> </a:t>
            </a:r>
            <a:r>
              <a:rPr lang="en-GB" sz="1200" dirty="0" err="1"/>
              <a:t>dalle</a:t>
            </a:r>
            <a:r>
              <a:rPr lang="en-GB" sz="1200" dirty="0"/>
              <a:t> à </a:t>
            </a:r>
            <a:r>
              <a:rPr lang="en-GB" sz="1200" dirty="0" err="1"/>
              <a:t>l'endroit</a:t>
            </a:r>
            <a:r>
              <a:rPr lang="en-GB" sz="1200" dirty="0"/>
              <a:t> le plus difficile et </a:t>
            </a:r>
            <a:r>
              <a:rPr lang="en-GB" sz="1200" dirty="0" err="1"/>
              <a:t>prouvé</a:t>
            </a:r>
            <a:r>
              <a:rPr lang="en-GB" sz="1200" dirty="0"/>
              <a:t> </a:t>
            </a:r>
            <a:r>
              <a:rPr lang="en-GB" sz="1200" dirty="0" err="1"/>
              <a:t>ainsi</a:t>
            </a:r>
            <a:r>
              <a:rPr lang="en-GB" sz="1200" dirty="0"/>
              <a:t> la </a:t>
            </a:r>
            <a:r>
              <a:rPr lang="en-GB" sz="1200" dirty="0" err="1"/>
              <a:t>faisabilité</a:t>
            </a:r>
            <a:r>
              <a:rPr lang="en-GB" sz="1200" dirty="0"/>
              <a:t>.</a:t>
            </a:r>
          </a:p>
          <a:p>
            <a:pPr marL="0" indent="0">
              <a:buNone/>
            </a:pPr>
            <a:endParaRPr lang="en-GB" sz="1200" dirty="0"/>
          </a:p>
          <a:p>
            <a:pPr marL="0" indent="0">
              <a:buNone/>
            </a:pPr>
            <a:r>
              <a:rPr lang="en-GB" sz="1200" dirty="0"/>
              <a:t>Respect des </a:t>
            </a:r>
            <a:r>
              <a:rPr lang="en-GB" sz="1200" dirty="0" err="1"/>
              <a:t>Règles</a:t>
            </a:r>
            <a:r>
              <a:rPr lang="en-GB" sz="1200" dirty="0"/>
              <a:t> du CERN </a:t>
            </a:r>
            <a:r>
              <a:rPr lang="en-GB" sz="1200" dirty="0" err="1"/>
              <a:t>en</a:t>
            </a:r>
            <a:r>
              <a:rPr lang="en-GB" sz="1200" dirty="0"/>
              <a:t> </a:t>
            </a:r>
            <a:r>
              <a:rPr lang="en-GB" sz="1200" dirty="0" err="1"/>
              <a:t>utilisant</a:t>
            </a:r>
            <a:r>
              <a:rPr lang="en-GB" sz="1200" dirty="0"/>
              <a:t> des EPI, IMPACT, VIC, </a:t>
            </a:r>
            <a:r>
              <a:rPr lang="en-GB" sz="1200" dirty="0" err="1"/>
              <a:t>Permis</a:t>
            </a:r>
            <a:r>
              <a:rPr lang="en-GB" sz="1200" dirty="0"/>
              <a:t> feu, </a:t>
            </a:r>
            <a:r>
              <a:rPr lang="en-GB" sz="1200" dirty="0" err="1"/>
              <a:t>demandes</a:t>
            </a:r>
            <a:r>
              <a:rPr lang="en-GB" sz="1200" dirty="0"/>
              <a:t> de transport de matières </a:t>
            </a:r>
            <a:r>
              <a:rPr lang="en-GB" sz="1200" dirty="0" err="1"/>
              <a:t>radioactives</a:t>
            </a:r>
            <a:r>
              <a:rPr lang="en-GB" sz="1200" dirty="0"/>
              <a:t> pour les Bypass RF,…</a:t>
            </a:r>
          </a:p>
          <a:p>
            <a:pPr marL="0" indent="0">
              <a:buNone/>
            </a:pPr>
            <a:r>
              <a:rPr lang="en-GB" sz="1200" dirty="0"/>
              <a:t>Documentation et photos dans DFS, CERN Wikis, EDMS. </a:t>
            </a:r>
          </a:p>
          <a:p>
            <a:pPr marL="0" indent="0">
              <a:buNone/>
            </a:pPr>
            <a:endParaRPr lang="en-GB" sz="1200" dirty="0"/>
          </a:p>
          <a:p>
            <a:pPr marL="0" indent="0">
              <a:buNone/>
            </a:pPr>
            <a:r>
              <a:rPr lang="en-GB" sz="1200" dirty="0"/>
              <a:t>Le Start-up SPS a </a:t>
            </a:r>
            <a:r>
              <a:rPr lang="en-GB" sz="1200" dirty="0" err="1"/>
              <a:t>débuté</a:t>
            </a:r>
            <a:r>
              <a:rPr lang="en-GB" sz="1200" dirty="0"/>
              <a:t> il y a </a:t>
            </a:r>
            <a:r>
              <a:rPr lang="en-GB" sz="1200" dirty="0" err="1"/>
              <a:t>quelques</a:t>
            </a:r>
            <a:r>
              <a:rPr lang="en-GB" sz="1200" dirty="0"/>
              <a:t> </a:t>
            </a:r>
            <a:r>
              <a:rPr lang="en-GB" sz="1200" dirty="0" err="1"/>
              <a:t>jours</a:t>
            </a:r>
            <a:r>
              <a:rPr lang="en-GB" sz="1200" dirty="0"/>
              <a:t>.</a:t>
            </a:r>
          </a:p>
        </p:txBody>
      </p:sp>
    </p:spTree>
    <p:extLst>
      <p:ext uri="{BB962C8B-B14F-4D97-AF65-F5344CB8AC3E}">
        <p14:creationId xmlns:p14="http://schemas.microsoft.com/office/powerpoint/2010/main" val="2113126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a:p>
            <a:r>
              <a:rPr lang="fr-CH" dirty="0"/>
              <a:t>En électronique j'ai fait une étude d'évaluation de la qualité RF de connecteurs coaxiaux de différents fabricants afin d'en sélectionner et acheter, ceci a permis de trouver un connecteur 3/8 plus performant que celui fourni par EN/EL, ils ont donc utilisé notre choix pour les câbles BA3. J'ai fait une nouvelle version des modules émetteur et récepteur optiques pour corriger quelques erreurs et remplacer les composants optiques obsolètes tout en restant compatibles avec les anciens modules, envoi en fabrication de 72 modules et supervision du test et mise en marche par FSU. Ces modules sont utilisés dans la synchro entre SPS et </a:t>
            </a:r>
            <a:r>
              <a:rPr lang="fr-CH" dirty="0" err="1"/>
              <a:t>Crab</a:t>
            </a:r>
            <a:r>
              <a:rPr lang="fr-CH" dirty="0"/>
              <a:t> </a:t>
            </a:r>
            <a:r>
              <a:rPr lang="fr-CH" dirty="0" err="1"/>
              <a:t>Cavities</a:t>
            </a:r>
            <a:r>
              <a:rPr lang="fr-CH" dirty="0"/>
              <a:t>. Coordination également pour la fabrication et assemblage de 30 modules RF distri.</a:t>
            </a:r>
          </a:p>
          <a:p>
            <a:endParaRPr lang="fr-CH" dirty="0"/>
          </a:p>
          <a:p>
            <a:r>
              <a:rPr lang="fr-CH" dirty="0"/>
              <a:t>(1 click droite) Conception du TWC 200MHz </a:t>
            </a:r>
            <a:r>
              <a:rPr lang="fr-CH" dirty="0" err="1"/>
              <a:t>Cavity</a:t>
            </a:r>
            <a:r>
              <a:rPr lang="fr-CH" dirty="0"/>
              <a:t> </a:t>
            </a:r>
            <a:r>
              <a:rPr lang="fr-CH" dirty="0" err="1"/>
              <a:t>Sum</a:t>
            </a:r>
            <a:r>
              <a:rPr lang="fr-CH" dirty="0"/>
              <a:t> pour le SPS avec appel d'offres pour les Variable Phase </a:t>
            </a:r>
            <a:r>
              <a:rPr lang="fr-CH" dirty="0" err="1"/>
              <a:t>Shifters</a:t>
            </a:r>
            <a:r>
              <a:rPr lang="fr-CH" dirty="0"/>
              <a:t>, coordination de la fabrication et assemblage du châssis et composants électroniques, achat des composants </a:t>
            </a:r>
            <a:r>
              <a:rPr lang="fr-CH" dirty="0" err="1"/>
              <a:t>Minicircuits</a:t>
            </a:r>
            <a:r>
              <a:rPr lang="fr-CH" dirty="0"/>
              <a:t>, supervision de l'installation et câblage dans le LL par FSU.</a:t>
            </a:r>
          </a:p>
          <a:p>
            <a:endParaRPr lang="en-GB" dirty="0"/>
          </a:p>
          <a:p>
            <a:r>
              <a:rPr lang="en-GB" dirty="0"/>
              <a:t>(2 click droite) </a:t>
            </a:r>
            <a:r>
              <a:rPr lang="en-GB" dirty="0" err="1"/>
              <a:t>Finalement</a:t>
            </a:r>
            <a:r>
              <a:rPr lang="en-GB" dirty="0"/>
              <a:t> </a:t>
            </a:r>
            <a:r>
              <a:rPr lang="en-GB" dirty="0" err="1"/>
              <a:t>j'ai</a:t>
            </a:r>
            <a:r>
              <a:rPr lang="en-GB" dirty="0"/>
              <a:t> </a:t>
            </a:r>
            <a:r>
              <a:rPr lang="en-GB" dirty="0" err="1"/>
              <a:t>aussi</a:t>
            </a:r>
            <a:r>
              <a:rPr lang="en-GB" dirty="0"/>
              <a:t> </a:t>
            </a:r>
            <a:r>
              <a:rPr lang="en-GB" dirty="0" err="1"/>
              <a:t>donné</a:t>
            </a:r>
            <a:r>
              <a:rPr lang="en-GB" dirty="0"/>
              <a:t> assistance aux </a:t>
            </a:r>
            <a:r>
              <a:rPr lang="en-GB" dirty="0" err="1"/>
              <a:t>Cours</a:t>
            </a:r>
            <a:r>
              <a:rPr lang="en-GB" dirty="0"/>
              <a:t> JUAS sur les </a:t>
            </a:r>
            <a:r>
              <a:rPr lang="en-GB" dirty="0" err="1"/>
              <a:t>mesures</a:t>
            </a:r>
            <a:r>
              <a:rPr lang="en-GB" dirty="0"/>
              <a:t> VNA, </a:t>
            </a:r>
            <a:r>
              <a:rPr lang="en-GB" dirty="0" err="1"/>
              <a:t>c'est</a:t>
            </a:r>
            <a:r>
              <a:rPr lang="en-GB" dirty="0"/>
              <a:t> un </a:t>
            </a:r>
            <a:r>
              <a:rPr lang="en-GB" dirty="0" err="1"/>
              <a:t>domaine</a:t>
            </a:r>
            <a:r>
              <a:rPr lang="en-GB" dirty="0"/>
              <a:t> </a:t>
            </a:r>
            <a:r>
              <a:rPr lang="en-GB" dirty="0" err="1"/>
              <a:t>où</a:t>
            </a:r>
            <a:r>
              <a:rPr lang="en-GB" dirty="0"/>
              <a:t> </a:t>
            </a:r>
            <a:r>
              <a:rPr lang="en-GB" dirty="0" err="1"/>
              <a:t>j'aimerais</a:t>
            </a:r>
            <a:r>
              <a:rPr lang="en-GB" dirty="0"/>
              <a:t> </a:t>
            </a:r>
            <a:r>
              <a:rPr lang="en-GB" dirty="0" err="1"/>
              <a:t>mieux</a:t>
            </a:r>
            <a:r>
              <a:rPr lang="en-GB" dirty="0"/>
              <a:t> </a:t>
            </a:r>
            <a:r>
              <a:rPr lang="en-GB" dirty="0" err="1"/>
              <a:t>m'impliquer</a:t>
            </a:r>
            <a:r>
              <a:rPr lang="en-GB" dirty="0"/>
              <a:t>.</a:t>
            </a:r>
          </a:p>
        </p:txBody>
      </p:sp>
    </p:spTree>
    <p:extLst>
      <p:ext uri="{BB962C8B-B14F-4D97-AF65-F5344CB8AC3E}">
        <p14:creationId xmlns:p14="http://schemas.microsoft.com/office/powerpoint/2010/main" val="1298934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A propos de la supervision je ne vais pas répéter ce que vous avez pu lire dans le document envoyé par Philippe Baudrenghien.</a:t>
            </a:r>
            <a:endParaRPr lang="en-GB" dirty="0"/>
          </a:p>
        </p:txBody>
      </p:sp>
    </p:spTree>
    <p:extLst>
      <p:ext uri="{BB962C8B-B14F-4D97-AF65-F5344CB8AC3E}">
        <p14:creationId xmlns:p14="http://schemas.microsoft.com/office/powerpoint/2010/main" val="2643004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J'ai ajouté quelques Backup Slides avec les références de toute la documentation que j'ai pu établir</a:t>
            </a:r>
            <a:endParaRPr lang="en-GB" dirty="0"/>
          </a:p>
        </p:txBody>
      </p:sp>
    </p:spTree>
    <p:extLst>
      <p:ext uri="{BB962C8B-B14F-4D97-AF65-F5344CB8AC3E}">
        <p14:creationId xmlns:p14="http://schemas.microsoft.com/office/powerpoint/2010/main" val="64574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Les résultats des mesures d'impédance des RF Bypass sont ajoutés chaque année, il y a aussi le modules et le site web LEIR DSP</a:t>
            </a:r>
            <a:endParaRPr lang="en-GB" dirty="0"/>
          </a:p>
        </p:txBody>
      </p:sp>
    </p:spTree>
    <p:extLst>
      <p:ext uri="{BB962C8B-B14F-4D97-AF65-F5344CB8AC3E}">
        <p14:creationId xmlns:p14="http://schemas.microsoft.com/office/powerpoint/2010/main" val="762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Et du plus ancien.</a:t>
            </a:r>
            <a:endParaRPr lang="en-GB" dirty="0"/>
          </a:p>
        </p:txBody>
      </p:sp>
    </p:spTree>
    <p:extLst>
      <p:ext uri="{BB962C8B-B14F-4D97-AF65-F5344CB8AC3E}">
        <p14:creationId xmlns:p14="http://schemas.microsoft.com/office/powerpoint/2010/main" val="360331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Ce slide c'est mon analyse des facteurs de promotion que je vais effacer avant de vous envoyer cette présentation.</a:t>
            </a:r>
            <a:endParaRPr lang="en-GB" dirty="0"/>
          </a:p>
        </p:txBody>
      </p:sp>
    </p:spTree>
    <p:extLst>
      <p:ext uri="{BB962C8B-B14F-4D97-AF65-F5344CB8AC3E}">
        <p14:creationId xmlns:p14="http://schemas.microsoft.com/office/powerpoint/2010/main" val="141479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Je vous remercie beaucoup de votre attention et (click droite) passons aux questions.</a:t>
            </a:r>
            <a:endParaRPr lang="en-GB" dirty="0"/>
          </a:p>
        </p:txBody>
      </p:sp>
    </p:spTree>
    <p:extLst>
      <p:ext uri="{BB962C8B-B14F-4D97-AF65-F5344CB8AC3E}">
        <p14:creationId xmlns:p14="http://schemas.microsoft.com/office/powerpoint/2010/main" val="14589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Je ne vais pas aller dans les détails sur ma formation…</a:t>
            </a:r>
          </a:p>
        </p:txBody>
      </p:sp>
    </p:spTree>
    <p:extLst>
      <p:ext uri="{BB962C8B-B14F-4D97-AF65-F5344CB8AC3E}">
        <p14:creationId xmlns:p14="http://schemas.microsoft.com/office/powerpoint/2010/main" val="351159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 ni de mes premières années au CERN, e</a:t>
            </a:r>
            <a:r>
              <a:rPr lang="en-GB" dirty="0" err="1"/>
              <a:t>xception</a:t>
            </a:r>
            <a:r>
              <a:rPr lang="en-GB" dirty="0"/>
              <a:t> </a:t>
            </a:r>
            <a:r>
              <a:rPr lang="en-GB" dirty="0" err="1"/>
              <a:t>cependant</a:t>
            </a:r>
            <a:endParaRPr lang="en-GB" dirty="0"/>
          </a:p>
          <a:p>
            <a:r>
              <a:rPr lang="en-GB" dirty="0"/>
              <a:t>(1 click droite)</a:t>
            </a:r>
          </a:p>
          <a:p>
            <a:r>
              <a:rPr lang="en-GB" dirty="0"/>
              <a:t>pour </a:t>
            </a:r>
            <a:r>
              <a:rPr lang="en-GB" dirty="0" err="1"/>
              <a:t>ce</a:t>
            </a:r>
            <a:r>
              <a:rPr lang="en-GB" dirty="0"/>
              <a:t> module BTI avec </a:t>
            </a:r>
            <a:r>
              <a:rPr lang="en-GB" dirty="0" err="1"/>
              <a:t>lequel</a:t>
            </a:r>
            <a:r>
              <a:rPr lang="en-GB" dirty="0"/>
              <a:t> </a:t>
            </a:r>
            <a:r>
              <a:rPr lang="en-GB" dirty="0" err="1"/>
              <a:t>j'introduits</a:t>
            </a:r>
            <a:r>
              <a:rPr lang="en-GB" dirty="0"/>
              <a:t> la nouvelle </a:t>
            </a:r>
            <a:r>
              <a:rPr lang="en-GB" dirty="0" err="1"/>
              <a:t>technologie</a:t>
            </a:r>
            <a:r>
              <a:rPr lang="en-GB" dirty="0"/>
              <a:t> CPLD/FPGA dans la section, il </a:t>
            </a:r>
            <a:r>
              <a:rPr lang="en-GB" dirty="0" err="1"/>
              <a:t>va</a:t>
            </a:r>
            <a:r>
              <a:rPr lang="en-GB" dirty="0"/>
              <a:t> </a:t>
            </a:r>
            <a:r>
              <a:rPr lang="en-GB" dirty="0" err="1"/>
              <a:t>gérer</a:t>
            </a:r>
            <a:r>
              <a:rPr lang="en-GB" dirty="0"/>
              <a:t> le train B </a:t>
            </a:r>
            <a:r>
              <a:rPr lang="en-GB" dirty="0" err="1"/>
              <a:t>afin</a:t>
            </a:r>
            <a:r>
              <a:rPr lang="en-GB" dirty="0"/>
              <a:t> de stabiliser la </a:t>
            </a:r>
            <a:r>
              <a:rPr lang="en-GB" dirty="0" err="1"/>
              <a:t>fréquence</a:t>
            </a:r>
            <a:r>
              <a:rPr lang="en-GB" dirty="0"/>
              <a:t> à </a:t>
            </a:r>
            <a:r>
              <a:rPr lang="en-GB" dirty="0" err="1"/>
              <a:t>l'injection</a:t>
            </a:r>
            <a:r>
              <a:rPr lang="en-GB" dirty="0"/>
              <a:t> pour </a:t>
            </a:r>
            <a:r>
              <a:rPr lang="en-GB" dirty="0" err="1"/>
              <a:t>une</a:t>
            </a:r>
            <a:r>
              <a:rPr lang="en-GB" dirty="0"/>
              <a:t> </a:t>
            </a:r>
            <a:r>
              <a:rPr lang="en-GB" dirty="0" err="1"/>
              <a:t>meilleure</a:t>
            </a:r>
            <a:r>
              <a:rPr lang="en-GB" dirty="0"/>
              <a:t> capture et flat-top pour </a:t>
            </a:r>
            <a:r>
              <a:rPr lang="en-GB" dirty="0" err="1"/>
              <a:t>une</a:t>
            </a:r>
            <a:r>
              <a:rPr lang="en-GB" dirty="0"/>
              <a:t> synchro PS stable, il decuple les impulsion </a:t>
            </a:r>
            <a:r>
              <a:rPr lang="en-GB" dirty="0" err="1"/>
              <a:t>rendant</a:t>
            </a:r>
            <a:r>
              <a:rPr lang="en-GB" dirty="0"/>
              <a:t> </a:t>
            </a:r>
            <a:r>
              <a:rPr lang="en-GB" dirty="0" err="1"/>
              <a:t>l'accélération</a:t>
            </a:r>
            <a:r>
              <a:rPr lang="en-GB" dirty="0"/>
              <a:t> plus </a:t>
            </a:r>
            <a:r>
              <a:rPr lang="en-GB" dirty="0" err="1"/>
              <a:t>adiabatique</a:t>
            </a:r>
            <a:r>
              <a:rPr lang="en-GB" dirty="0"/>
              <a:t> </a:t>
            </a:r>
            <a:r>
              <a:rPr lang="en-GB" dirty="0" err="1"/>
              <a:t>diminuant</a:t>
            </a:r>
            <a:r>
              <a:rPr lang="en-GB" dirty="0"/>
              <a:t> les </a:t>
            </a:r>
            <a:r>
              <a:rPr lang="en-GB" dirty="0" err="1"/>
              <a:t>instabilités</a:t>
            </a:r>
            <a:r>
              <a:rPr lang="en-GB" dirty="0"/>
              <a:t> et </a:t>
            </a:r>
            <a:r>
              <a:rPr lang="en-GB" dirty="0" err="1"/>
              <a:t>permettre</a:t>
            </a:r>
            <a:r>
              <a:rPr lang="en-GB" dirty="0"/>
              <a:t> </a:t>
            </a:r>
            <a:r>
              <a:rPr lang="en-GB" dirty="0" err="1"/>
              <a:t>d'augmenter</a:t>
            </a:r>
            <a:r>
              <a:rPr lang="en-GB" dirty="0"/>
              <a:t> </a:t>
            </a:r>
            <a:r>
              <a:rPr lang="en-GB" dirty="0" err="1"/>
              <a:t>l'intensité</a:t>
            </a:r>
            <a:r>
              <a:rPr lang="en-GB" dirty="0"/>
              <a:t> de </a:t>
            </a:r>
            <a:r>
              <a:rPr lang="en-GB" dirty="0" err="1"/>
              <a:t>faisceau</a:t>
            </a:r>
            <a:r>
              <a:rPr lang="en-GB" dirty="0"/>
              <a:t>. </a:t>
            </a:r>
          </a:p>
          <a:p>
            <a:r>
              <a:rPr lang="en-GB" dirty="0"/>
              <a:t>(2 click droite)</a:t>
            </a:r>
          </a:p>
          <a:p>
            <a:r>
              <a:rPr lang="en-GB" dirty="0" err="1"/>
              <a:t>J'intègre</a:t>
            </a:r>
            <a:r>
              <a:rPr lang="en-GB" dirty="0"/>
              <a:t> le Team LEIR DSP, je supervise Carlos du Groupe OP qui nous developpe un module dans son 2</a:t>
            </a:r>
            <a:r>
              <a:rPr lang="en-GB" baseline="30000" dirty="0"/>
              <a:t>nd</a:t>
            </a:r>
            <a:r>
              <a:rPr lang="en-GB" dirty="0"/>
              <a:t> job </a:t>
            </a:r>
          </a:p>
          <a:p>
            <a:r>
              <a:rPr lang="en-GB" dirty="0"/>
              <a:t>(3 click droite) </a:t>
            </a:r>
          </a:p>
          <a:p>
            <a:r>
              <a:rPr lang="en-GB" dirty="0"/>
              <a:t>Et je </a:t>
            </a:r>
            <a:r>
              <a:rPr lang="en-GB" dirty="0" err="1"/>
              <a:t>prends</a:t>
            </a:r>
            <a:r>
              <a:rPr lang="en-GB" dirty="0"/>
              <a:t> la </a:t>
            </a:r>
            <a:r>
              <a:rPr lang="en-GB" dirty="0" err="1"/>
              <a:t>responsabilité</a:t>
            </a:r>
            <a:r>
              <a:rPr lang="en-GB" dirty="0"/>
              <a:t> de la maintenance et </a:t>
            </a:r>
            <a:r>
              <a:rPr lang="en-GB" dirty="0" err="1"/>
              <a:t>mesures</a:t>
            </a:r>
            <a:r>
              <a:rPr lang="en-GB" dirty="0"/>
              <a:t> </a:t>
            </a:r>
            <a:r>
              <a:rPr lang="en-GB" dirty="0" err="1"/>
              <a:t>d'impedance</a:t>
            </a:r>
            <a:r>
              <a:rPr lang="en-GB" dirty="0"/>
              <a:t> des Bypass RF au PS</a:t>
            </a:r>
          </a:p>
          <a:p>
            <a:r>
              <a:rPr lang="en-GB" dirty="0"/>
              <a:t>(4 click droite)</a:t>
            </a:r>
          </a:p>
          <a:p>
            <a:r>
              <a:rPr lang="en-GB" dirty="0"/>
              <a:t>Ce </a:t>
            </a:r>
            <a:r>
              <a:rPr lang="en-GB" dirty="0" err="1"/>
              <a:t>sont</a:t>
            </a:r>
            <a:r>
              <a:rPr lang="en-GB" dirty="0"/>
              <a:t> des </a:t>
            </a:r>
            <a:r>
              <a:rPr lang="en-GB" dirty="0" err="1"/>
              <a:t>éléments</a:t>
            </a:r>
            <a:r>
              <a:rPr lang="en-GB" dirty="0"/>
              <a:t> </a:t>
            </a:r>
            <a:r>
              <a:rPr lang="en-GB" dirty="0" err="1"/>
              <a:t>fondamentaux</a:t>
            </a:r>
            <a:r>
              <a:rPr lang="en-GB" dirty="0"/>
              <a:t> dans un </a:t>
            </a:r>
            <a:r>
              <a:rPr lang="en-GB" dirty="0" err="1"/>
              <a:t>accélérateur</a:t>
            </a:r>
            <a:r>
              <a:rPr lang="en-GB" dirty="0"/>
              <a:t>, sans </a:t>
            </a:r>
            <a:r>
              <a:rPr lang="en-GB" dirty="0" err="1"/>
              <a:t>eux</a:t>
            </a:r>
            <a:r>
              <a:rPr lang="en-GB" dirty="0"/>
              <a:t> </a:t>
            </a:r>
            <a:r>
              <a:rPr lang="en-GB" dirty="0" err="1"/>
              <a:t>ça</a:t>
            </a:r>
            <a:r>
              <a:rPr lang="en-GB" dirty="0"/>
              <a:t> ne </a:t>
            </a:r>
            <a:r>
              <a:rPr lang="en-GB" dirty="0" err="1"/>
              <a:t>fonctionne</a:t>
            </a:r>
            <a:r>
              <a:rPr lang="en-GB" dirty="0"/>
              <a:t> pas car non </a:t>
            </a:r>
            <a:r>
              <a:rPr lang="en-GB" dirty="0" err="1"/>
              <a:t>seulement</a:t>
            </a:r>
            <a:r>
              <a:rPr lang="en-GB" dirty="0"/>
              <a:t> </a:t>
            </a:r>
            <a:r>
              <a:rPr lang="en-GB" dirty="0" err="1"/>
              <a:t>ils</a:t>
            </a:r>
            <a:r>
              <a:rPr lang="en-GB" dirty="0"/>
              <a:t> </a:t>
            </a:r>
            <a:r>
              <a:rPr lang="en-GB" dirty="0" err="1"/>
              <a:t>empêchent</a:t>
            </a:r>
            <a:r>
              <a:rPr lang="en-GB" dirty="0"/>
              <a:t> les courants de Foucault </a:t>
            </a:r>
            <a:r>
              <a:rPr lang="en-GB" dirty="0" err="1"/>
              <a:t>induits</a:t>
            </a:r>
            <a:r>
              <a:rPr lang="en-GB" dirty="0"/>
              <a:t> par les </a:t>
            </a:r>
            <a:r>
              <a:rPr lang="en-GB" dirty="0" err="1"/>
              <a:t>aimants</a:t>
            </a:r>
            <a:r>
              <a:rPr lang="en-GB" dirty="0"/>
              <a:t> dipoles qui </a:t>
            </a:r>
            <a:r>
              <a:rPr lang="en-GB" dirty="0" err="1"/>
              <a:t>allaient</a:t>
            </a:r>
            <a:r>
              <a:rPr lang="en-GB" dirty="0"/>
              <a:t> </a:t>
            </a:r>
            <a:r>
              <a:rPr lang="en-GB" dirty="0" err="1"/>
              <a:t>perturber</a:t>
            </a:r>
            <a:r>
              <a:rPr lang="en-GB" dirty="0"/>
              <a:t> le </a:t>
            </a:r>
            <a:r>
              <a:rPr lang="en-GB" dirty="0" err="1"/>
              <a:t>faisceau</a:t>
            </a:r>
            <a:r>
              <a:rPr lang="en-GB" dirty="0"/>
              <a:t> </a:t>
            </a:r>
            <a:r>
              <a:rPr lang="en-GB" dirty="0" err="1"/>
              <a:t>mais</a:t>
            </a:r>
            <a:r>
              <a:rPr lang="en-GB" dirty="0"/>
              <a:t> </a:t>
            </a:r>
            <a:r>
              <a:rPr lang="en-GB" dirty="0" err="1"/>
              <a:t>également</a:t>
            </a:r>
            <a:r>
              <a:rPr lang="en-GB" dirty="0"/>
              <a:t> </a:t>
            </a:r>
            <a:r>
              <a:rPr lang="en-GB" dirty="0" err="1"/>
              <a:t>assurent</a:t>
            </a:r>
            <a:r>
              <a:rPr lang="en-GB" dirty="0"/>
              <a:t> la </a:t>
            </a:r>
            <a:r>
              <a:rPr lang="en-GB" dirty="0" err="1"/>
              <a:t>continuité</a:t>
            </a:r>
            <a:r>
              <a:rPr lang="en-GB" dirty="0"/>
              <a:t> RF du courant </a:t>
            </a:r>
            <a:r>
              <a:rPr lang="en-GB" dirty="0" err="1"/>
              <a:t>miroir</a:t>
            </a:r>
            <a:r>
              <a:rPr lang="en-GB" dirty="0"/>
              <a:t> </a:t>
            </a:r>
            <a:r>
              <a:rPr lang="en-GB" dirty="0" err="1"/>
              <a:t>d'électrons</a:t>
            </a:r>
            <a:r>
              <a:rPr lang="en-GB" dirty="0"/>
              <a:t> dans la chambre à vide qui </a:t>
            </a:r>
            <a:r>
              <a:rPr lang="en-GB" dirty="0" err="1"/>
              <a:t>accompagne</a:t>
            </a:r>
            <a:r>
              <a:rPr lang="en-GB" dirty="0"/>
              <a:t> le </a:t>
            </a:r>
            <a:r>
              <a:rPr lang="en-GB" dirty="0" err="1"/>
              <a:t>faisceau</a:t>
            </a:r>
            <a:r>
              <a:rPr lang="en-GB" dirty="0"/>
              <a:t> et qui </a:t>
            </a:r>
            <a:r>
              <a:rPr lang="en-GB" dirty="0" err="1"/>
              <a:t>amènerait</a:t>
            </a:r>
            <a:r>
              <a:rPr lang="en-GB" dirty="0"/>
              <a:t> </a:t>
            </a:r>
            <a:r>
              <a:rPr lang="en-GB" dirty="0" err="1"/>
              <a:t>aussi</a:t>
            </a:r>
            <a:r>
              <a:rPr lang="en-GB" dirty="0"/>
              <a:t> des </a:t>
            </a:r>
            <a:r>
              <a:rPr lang="en-GB" dirty="0" err="1"/>
              <a:t>instabilités</a:t>
            </a:r>
            <a:r>
              <a:rPr lang="en-GB" dirty="0"/>
              <a:t> </a:t>
            </a:r>
            <a:r>
              <a:rPr lang="en-GB" dirty="0" err="1"/>
              <a:t>en</a:t>
            </a:r>
            <a:r>
              <a:rPr lang="en-GB" dirty="0"/>
              <a:t> </a:t>
            </a:r>
            <a:r>
              <a:rPr lang="en-GB" dirty="0" err="1"/>
              <a:t>cas</a:t>
            </a:r>
            <a:r>
              <a:rPr lang="en-GB" dirty="0"/>
              <a:t> de </a:t>
            </a:r>
            <a:r>
              <a:rPr lang="en-GB" dirty="0" err="1"/>
              <a:t>coupure</a:t>
            </a:r>
            <a:r>
              <a:rPr lang="en-GB" dirty="0"/>
              <a:t> et surtout </a:t>
            </a:r>
            <a:r>
              <a:rPr lang="en-GB" dirty="0" err="1"/>
              <a:t>perturberait</a:t>
            </a:r>
            <a:r>
              <a:rPr lang="en-GB" dirty="0"/>
              <a:t> </a:t>
            </a:r>
            <a:r>
              <a:rPr lang="en-GB" dirty="0" err="1"/>
              <a:t>l'électronique</a:t>
            </a:r>
            <a:r>
              <a:rPr lang="en-GB" dirty="0"/>
              <a:t> </a:t>
            </a:r>
            <a:r>
              <a:rPr lang="en-GB" dirty="0" err="1"/>
              <a:t>voisinante</a:t>
            </a:r>
            <a:r>
              <a:rPr lang="en-GB" dirty="0"/>
              <a:t>.</a:t>
            </a:r>
          </a:p>
          <a:p>
            <a:endParaRPr lang="en-GB" dirty="0"/>
          </a:p>
          <a:p>
            <a:r>
              <a:rPr lang="en-GB" dirty="0"/>
              <a:t>On </a:t>
            </a:r>
            <a:r>
              <a:rPr lang="en-GB" dirty="0" err="1"/>
              <a:t>voit</a:t>
            </a:r>
            <a:r>
              <a:rPr lang="en-GB" dirty="0"/>
              <a:t> </a:t>
            </a:r>
            <a:r>
              <a:rPr lang="en-GB" dirty="0" err="1"/>
              <a:t>ici</a:t>
            </a:r>
            <a:r>
              <a:rPr lang="en-GB" dirty="0"/>
              <a:t> un joint de </a:t>
            </a:r>
            <a:r>
              <a:rPr lang="en-GB" dirty="0" err="1"/>
              <a:t>flasque</a:t>
            </a:r>
            <a:r>
              <a:rPr lang="en-GB" dirty="0"/>
              <a:t> </a:t>
            </a:r>
            <a:r>
              <a:rPr lang="en-GB" dirty="0" err="1"/>
              <a:t>ayant</a:t>
            </a:r>
            <a:r>
              <a:rPr lang="en-GB" dirty="0"/>
              <a:t> </a:t>
            </a:r>
            <a:r>
              <a:rPr lang="en-GB" dirty="0" err="1"/>
              <a:t>souffert</a:t>
            </a:r>
            <a:r>
              <a:rPr lang="en-GB" dirty="0"/>
              <a:t> des </a:t>
            </a:r>
            <a:r>
              <a:rPr lang="en-GB" dirty="0" err="1"/>
              <a:t>étincelles</a:t>
            </a:r>
            <a:r>
              <a:rPr lang="en-GB" dirty="0"/>
              <a:t> dues à </a:t>
            </a:r>
            <a:r>
              <a:rPr lang="en-GB" dirty="0" err="1"/>
              <a:t>une</a:t>
            </a:r>
            <a:r>
              <a:rPr lang="en-GB" dirty="0"/>
              <a:t> </a:t>
            </a:r>
            <a:r>
              <a:rPr lang="en-GB" dirty="0" err="1"/>
              <a:t>défaillance</a:t>
            </a:r>
            <a:r>
              <a:rPr lang="en-GB" dirty="0"/>
              <a:t> du Bypass RF qui </a:t>
            </a:r>
            <a:r>
              <a:rPr lang="en-GB" dirty="0" err="1"/>
              <a:t>lui</a:t>
            </a:r>
            <a:r>
              <a:rPr lang="en-GB" dirty="0"/>
              <a:t> a fait </a:t>
            </a:r>
            <a:r>
              <a:rPr lang="en-GB" dirty="0" err="1"/>
              <a:t>perdre</a:t>
            </a:r>
            <a:r>
              <a:rPr lang="en-GB" dirty="0"/>
              <a:t> </a:t>
            </a:r>
            <a:r>
              <a:rPr lang="en-GB" dirty="0" err="1"/>
              <a:t>l'étaincheté</a:t>
            </a:r>
            <a:r>
              <a:rPr lang="en-GB" dirty="0"/>
              <a:t> et </a:t>
            </a:r>
            <a:r>
              <a:rPr lang="en-GB" dirty="0" err="1"/>
              <a:t>provoqué</a:t>
            </a:r>
            <a:r>
              <a:rPr lang="en-GB" dirty="0"/>
              <a:t> </a:t>
            </a:r>
            <a:r>
              <a:rPr lang="en-GB" dirty="0" err="1"/>
              <a:t>une</a:t>
            </a:r>
            <a:r>
              <a:rPr lang="en-GB" dirty="0"/>
              <a:t> </a:t>
            </a:r>
            <a:r>
              <a:rPr lang="en-GB" dirty="0" err="1"/>
              <a:t>fuite</a:t>
            </a:r>
            <a:r>
              <a:rPr lang="en-GB" dirty="0"/>
              <a:t> vide.</a:t>
            </a:r>
          </a:p>
        </p:txBody>
      </p:sp>
    </p:spTree>
    <p:extLst>
      <p:ext uri="{BB962C8B-B14F-4D97-AF65-F5344CB8AC3E}">
        <p14:creationId xmlns:p14="http://schemas.microsoft.com/office/powerpoint/2010/main" val="417682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En 2005 je déménage à Prévessin et j'intègre le Team FPGA du SPS/LHC tout en continuant le travail au PS.</a:t>
            </a:r>
          </a:p>
          <a:p>
            <a:endParaRPr lang="fr-CH" dirty="0"/>
          </a:p>
          <a:p>
            <a:r>
              <a:rPr lang="fr-CH" dirty="0"/>
              <a:t>Je développe des modules avec des CI DDS qui sont des générateurs RF, la plus grande réussite c'est le couple Master Slave DDS pour l'accélération à fréquence fixe des Ions, qui est venu remplacer les modules analogiques en apportant en plus la synchro avec LHC ainsi que le contrôle et diagnostique à distance par FESA.</a:t>
            </a:r>
          </a:p>
          <a:p>
            <a:r>
              <a:rPr lang="fr-CH" dirty="0"/>
              <a:t>(1 click droite)</a:t>
            </a:r>
          </a:p>
          <a:p>
            <a:r>
              <a:rPr lang="fr-CH" dirty="0"/>
              <a:t>Vidéo de la sortie RF du Slave DDS à l'écran d'un Spectrum Analyzer.</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(2 click droite)</a:t>
            </a:r>
          </a:p>
          <a:p>
            <a:r>
              <a:rPr lang="fr-CH" dirty="0"/>
              <a:t>Un service de Piquet est mis en place dans notre Section et j'en fais partie pour le LL PSB et PS, je continue le bénévolat au Service des Visites aussi comme conférencier.</a:t>
            </a:r>
            <a:endParaRPr lang="en-GB" dirty="0"/>
          </a:p>
        </p:txBody>
      </p:sp>
    </p:spTree>
    <p:extLst>
      <p:ext uri="{BB962C8B-B14F-4D97-AF65-F5344CB8AC3E}">
        <p14:creationId xmlns:p14="http://schemas.microsoft.com/office/powerpoint/2010/main" val="339952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Les Bypass RF qui n'ont pas été refabriqués depuis 20 ans, j'envoie en fabrication une version corrigée, il n'y a plus que quelques rares usines d'émaillage en Europe, les problèmes ont dû être résolus car les premiers assemblages n'étaient pas convaincants, tout va bien à présent.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(1 click droite)</a:t>
            </a:r>
          </a:p>
          <a:p>
            <a:r>
              <a:rPr lang="fr-CH" dirty="0"/>
              <a:t>Mes modules DDS sont installés et commissionnés en SPS et LHC</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(2 click droite)</a:t>
            </a:r>
          </a:p>
          <a:p>
            <a:r>
              <a:rPr lang="fr-CH" dirty="0"/>
              <a:t>Lors d'un séjour de vacances je fais une présentation dans ma ville natale devant 200 personnes, très honorifique car la séance de questions a durée plus de 2h, Je souhaite refaire cette expérience.</a:t>
            </a:r>
            <a:endParaRPr lang="en-GB" dirty="0"/>
          </a:p>
        </p:txBody>
      </p:sp>
    </p:spTree>
    <p:extLst>
      <p:ext uri="{BB962C8B-B14F-4D97-AF65-F5344CB8AC3E}">
        <p14:creationId xmlns:p14="http://schemas.microsoft.com/office/powerpoint/2010/main" val="308707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En 2016 je bascule sur les Bypass RF du PSB. Politique </a:t>
            </a:r>
            <a:r>
              <a:rPr lang="fr-CH"/>
              <a:t>ALARA obligeante, j'optimise </a:t>
            </a:r>
            <a:r>
              <a:rPr lang="fr-CH" dirty="0"/>
              <a:t>la durée de la campagne des mesures d'impédances en diminuant l'exposition aux radiations avec une nouvelle méthode de mesure S11 en utilisant un stand autonome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(1 click droite)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géré à l'aide d'une interface </a:t>
            </a:r>
            <a:r>
              <a:rPr lang="fr-CH" dirty="0" err="1"/>
              <a:t>LabView</a:t>
            </a:r>
            <a:r>
              <a:rPr lang="fr-CH" dirty="0"/>
              <a:t> pour faciliter l'utilisation du VNA, et qui est en évolution permanente en collaboration avec la Section BR. C'est clair que je vais continuer la recherche d'instruments portables et optimiser encore plus la méthode tant que je suis responsable de ce job.</a:t>
            </a:r>
          </a:p>
        </p:txBody>
      </p:sp>
    </p:spTree>
    <p:extLst>
      <p:ext uri="{BB962C8B-B14F-4D97-AF65-F5344CB8AC3E}">
        <p14:creationId xmlns:p14="http://schemas.microsoft.com/office/powerpoint/2010/main" val="87617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En parallèle je coordonne le dessin des 76 Bypass dans la zone d'injection H- utilisant des différents supports de fixation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(1 click droite)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Hérité du collègue parti à la retraite, je modifie sa méthode datant des années 90, de reconditionnement des colliers (il y a 120 dans les 4 anneaux) du à l'évolution des règles au CERN devenues plus strictes soit les EPI, travail en zone contrôlée, sorbonne obligatoire pour l'éthanol.</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Ayant reconditionné 60 colliers ces deux dernières années, j'essaye d'éviter toute ces contraintes à l'avenir, je propose des colliers à bande autocollante conductrice. 4 colliers sont installés en 4L1 et nous attendons la validation lors d'un arrêt technique après l'été car nous ne savons encore pas si la matière collante est sensible aux radiations.</a:t>
            </a:r>
          </a:p>
        </p:txBody>
      </p:sp>
    </p:spTree>
    <p:extLst>
      <p:ext uri="{BB962C8B-B14F-4D97-AF65-F5344CB8AC3E}">
        <p14:creationId xmlns:p14="http://schemas.microsoft.com/office/powerpoint/2010/main" val="103228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Suite à l'idée de mon collègue Rama Calaga de faire pivoter les paquets de particules pour maximiser la probabilité de collision dans le but d'augmenter la luminosité et contribuer énormément au projet High </a:t>
            </a:r>
            <a:r>
              <a:rPr lang="fr-CH" dirty="0" err="1"/>
              <a:t>Lumi</a:t>
            </a:r>
            <a:r>
              <a:rPr lang="fr-CH" dirty="0"/>
              <a:t> LHC à partir de 2025.</a:t>
            </a:r>
          </a:p>
          <a:p>
            <a:endParaRPr lang="en-GB" dirty="0"/>
          </a:p>
        </p:txBody>
      </p:sp>
    </p:spTree>
    <p:extLst>
      <p:ext uri="{BB962C8B-B14F-4D97-AF65-F5344CB8AC3E}">
        <p14:creationId xmlns:p14="http://schemas.microsoft.com/office/powerpoint/2010/main" val="33212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On va donc devoir mettre en place un "test stand" et une Cage Faraday devra être construite pour abriter le Système LL des </a:t>
            </a:r>
            <a:r>
              <a:rPr lang="fr-CH" dirty="0" err="1"/>
              <a:t>Crab</a:t>
            </a:r>
            <a:r>
              <a:rPr lang="fr-CH" dirty="0"/>
              <a:t> </a:t>
            </a:r>
            <a:r>
              <a:rPr lang="fr-CH" dirty="0" err="1"/>
              <a:t>Cavities</a:t>
            </a:r>
            <a:r>
              <a:rPr lang="fr-CH" dirty="0"/>
              <a:t>, j'y suis nommé responsable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(1 click droite)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Avec un deadline très serré de moins de 2 ans, j'effectue ma tache de A à Z dès l'appel d'offres à l'installation et câblage par notre FSU des modules électroniques dans les Racks tout en passant par la coordination de tous les services de l'entreprise externe MVG et des équipes d'autres Départements avec leurs contractants externes qui vont effectuer les différentes installations.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(2 click droite)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Je conçois aussi le système de Synchronisation RF avec BA3 par fibre optique inspiré de la liaison </a:t>
            </a:r>
            <a:r>
              <a:rPr lang="fr-CH" dirty="0" err="1"/>
              <a:t>Awake</a:t>
            </a:r>
            <a:r>
              <a:rPr lang="fr-CH" dirty="0"/>
              <a:t> – BA3. Ce projet </a:t>
            </a:r>
            <a:r>
              <a:rPr lang="fr-CH" dirty="0" err="1"/>
              <a:t>Crab</a:t>
            </a:r>
            <a:r>
              <a:rPr lang="fr-CH" dirty="0"/>
              <a:t> </a:t>
            </a:r>
            <a:r>
              <a:rPr lang="fr-CH" dirty="0" err="1"/>
              <a:t>Cavities</a:t>
            </a:r>
            <a:r>
              <a:rPr lang="fr-CH" dirty="0"/>
              <a:t> est en train d'être redémarré pour la continuation des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1755274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000" y="521525"/>
            <a:ext cx="1080000" cy="106914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8229600" cy="670483"/>
          </a:xfrm>
          <a:prstGeom prst="rect">
            <a:avLst/>
          </a:prstGeom>
        </p:spPr>
        <p:txBody>
          <a:bodyPr anchor="ctr"/>
          <a:lstStyle>
            <a:lvl1pPr>
              <a:defRPr/>
            </a:lvl1pPr>
          </a:lstStyle>
          <a:p>
            <a:r>
              <a:rPr kumimoji="0" lang="en-US"/>
              <a:t>Click to edit Master title style</a:t>
            </a:r>
          </a:p>
        </p:txBody>
      </p:sp>
      <p:sp>
        <p:nvSpPr>
          <p:cNvPr id="4" name="Espace réservé du texte 3"/>
          <p:cNvSpPr>
            <a:spLocks noGrp="1"/>
          </p:cNvSpPr>
          <p:nvPr>
            <p:ph type="body" sz="half" idx="3"/>
          </p:nvPr>
        </p:nvSpPr>
        <p:spPr>
          <a:xfrm>
            <a:off x="455613" y="3826475"/>
            <a:ext cx="8231187" cy="447075"/>
          </a:xfrm>
          <a:prstGeom prst="rect">
            <a:avLst/>
          </a:prstGeo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457200" y="952333"/>
            <a:ext cx="4040188" cy="2764991"/>
          </a:xfrm>
          <a:prstGeom prst="rect">
            <a:avLst/>
          </a:prstGeo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4645026" y="952333"/>
            <a:ext cx="4041775" cy="2764991"/>
          </a:xfrm>
          <a:prstGeom prst="rect">
            <a:avLst/>
          </a:prstGeo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Footer Placeholder 2"/>
          <p:cNvSpPr>
            <a:spLocks noGrp="1"/>
          </p:cNvSpPr>
          <p:nvPr>
            <p:ph type="ftr" sz="quarter" idx="11"/>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3"/>
          <p:cNvSpPr>
            <a:spLocks noGrp="1"/>
          </p:cNvSpPr>
          <p:nvPr>
            <p:ph type="sldNum" sz="quarter" idx="12"/>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889146"/>
            <a:ext cx="3200400" cy="547688"/>
          </a:xfrm>
          <a:prstGeom prst="rect">
            <a:avLst/>
          </a:prstGeom>
        </p:spPr>
        <p:txBody>
          <a:bodyPr tIns="0" bIns="0" anchor="t"/>
          <a:lstStyle>
            <a:lvl1pPr algn="l">
              <a:buNone/>
              <a:defRPr sz="18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457200" y="160818"/>
            <a:ext cx="2743200" cy="685800"/>
          </a:xfrm>
          <a:prstGeom prst="rect">
            <a:avLst/>
          </a:prstGeo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457200" y="1485900"/>
            <a:ext cx="7086600" cy="2762250"/>
          </a:xfrm>
          <a:prstGeom prst="rect">
            <a:avLst/>
          </a:prstGeo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279282"/>
            <a:ext cx="3053868" cy="940356"/>
          </a:xfrm>
          <a:prstGeom prst="rect">
            <a:avLst/>
          </a:prstGeom>
        </p:spPr>
        <p:txBody>
          <a:bodyPr anchor="b"/>
          <a:lstStyle>
            <a:lvl1pPr algn="l">
              <a:buNone/>
              <a:defRPr sz="2200"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558797" y="601648"/>
            <a:ext cx="4759514" cy="3569636"/>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a:t>Click icon to add picture</a:t>
            </a:r>
            <a:endParaRPr kumimoji="0" lang="en-US" dirty="0"/>
          </a:p>
        </p:txBody>
      </p:sp>
      <p:sp>
        <p:nvSpPr>
          <p:cNvPr id="4" name="Espace réservé du texte 3"/>
          <p:cNvSpPr>
            <a:spLocks noGrp="1"/>
          </p:cNvSpPr>
          <p:nvPr>
            <p:ph type="body" sz="half" idx="2"/>
          </p:nvPr>
        </p:nvSpPr>
        <p:spPr>
          <a:xfrm>
            <a:off x="5556734" y="2249074"/>
            <a:ext cx="3053866" cy="1997612"/>
          </a:xfrm>
          <a:prstGeom prst="rect">
            <a:avLst/>
          </a:prstGeo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96267" y="183333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96267" y="183333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3" name="Picture 1" descr="LogoOutline.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12000" y="13154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9440" y="180511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83368220-E776-4C70-8354-11C25C9C89A6}"/>
              </a:ext>
            </a:extLst>
          </p:cNvPr>
          <p:cNvSpPr>
            <a:spLocks noGrp="1"/>
          </p:cNvSpPr>
          <p:nvPr>
            <p:ph type="title"/>
          </p:nvPr>
        </p:nvSpPr>
        <p:spPr>
          <a:xfrm>
            <a:off x="458573" y="274170"/>
            <a:ext cx="8226854" cy="705332"/>
          </a:xfrm>
        </p:spPr>
        <p:txBody>
          <a:bodyPr>
            <a:noAutofit/>
          </a:bodyPr>
          <a:lstStyle>
            <a:lvl1pPr algn="ctr">
              <a:defRPr/>
            </a:lvl1pPr>
          </a:lstStyle>
          <a:p>
            <a:pPr algn="ctr"/>
            <a:endParaRPr lang="en-GB" sz="3200" noProof="0" dirty="0"/>
          </a:p>
        </p:txBody>
      </p:sp>
      <p:sp>
        <p:nvSpPr>
          <p:cNvPr id="20" name="Text Placeholder 3">
            <a:extLst>
              <a:ext uri="{FF2B5EF4-FFF2-40B4-BE49-F238E27FC236}">
                <a16:creationId xmlns:a16="http://schemas.microsoft.com/office/drawing/2014/main" id="{5B93DF78-E345-4D9A-B9F1-61527F1EBFD6}"/>
              </a:ext>
            </a:extLst>
          </p:cNvPr>
          <p:cNvSpPr>
            <a:spLocks noGrp="1"/>
          </p:cNvSpPr>
          <p:nvPr>
            <p:ph type="body" idx="4294967295"/>
          </p:nvPr>
        </p:nvSpPr>
        <p:spPr>
          <a:xfrm>
            <a:off x="1642729" y="1431851"/>
            <a:ext cx="5858541" cy="2006009"/>
          </a:xfrm>
        </p:spPr>
        <p:txBody>
          <a:bodyPr anchor="t">
            <a:normAutofit fontScale="47500" lnSpcReduction="20000"/>
          </a:bodyPr>
          <a:lstStyle>
            <a:lvl1pPr marL="36576" indent="0">
              <a:buNone/>
              <a:defRPr sz="1000"/>
            </a:lvl1pPr>
          </a:lstStyle>
          <a:p>
            <a:endParaRPr lang="en-GB" noProof="0" dirty="0"/>
          </a:p>
        </p:txBody>
      </p:sp>
      <p:sp>
        <p:nvSpPr>
          <p:cNvPr id="21" name="TextBox 20">
            <a:extLst>
              <a:ext uri="{FF2B5EF4-FFF2-40B4-BE49-F238E27FC236}">
                <a16:creationId xmlns:a16="http://schemas.microsoft.com/office/drawing/2014/main" id="{5AAD52D4-3F90-4B85-B032-D35D89E86215}"/>
              </a:ext>
            </a:extLst>
          </p:cNvPr>
          <p:cNvSpPr txBox="1"/>
          <p:nvPr userDrawn="1"/>
        </p:nvSpPr>
        <p:spPr>
          <a:xfrm>
            <a:off x="1642729" y="4655848"/>
            <a:ext cx="1338828" cy="369332"/>
          </a:xfrm>
          <a:prstGeom prst="rect">
            <a:avLst/>
          </a:prstGeom>
          <a:noFill/>
        </p:spPr>
        <p:txBody>
          <a:bodyPr wrap="none" rtlCol="0">
            <a:spAutoFit/>
          </a:bodyPr>
          <a:lstStyle/>
          <a:p>
            <a:r>
              <a:rPr lang="fr-CH" dirty="0">
                <a:solidFill>
                  <a:schemeClr val="bg1"/>
                </a:solidFill>
              </a:rPr>
              <a:t>2021.04.29</a:t>
            </a:r>
            <a:endParaRPr lang="en-GB" dirty="0">
              <a:solidFill>
                <a:schemeClr val="bg1"/>
              </a:solidFill>
            </a:endParaRPr>
          </a:p>
        </p:txBody>
      </p:sp>
      <p:sp>
        <p:nvSpPr>
          <p:cNvPr id="22" name="TextBox 21">
            <a:extLst>
              <a:ext uri="{FF2B5EF4-FFF2-40B4-BE49-F238E27FC236}">
                <a16:creationId xmlns:a16="http://schemas.microsoft.com/office/drawing/2014/main" id="{7F1B5FBA-F62A-4197-B481-C0F5B6BE0B09}"/>
              </a:ext>
            </a:extLst>
          </p:cNvPr>
          <p:cNvSpPr txBox="1"/>
          <p:nvPr userDrawn="1"/>
        </p:nvSpPr>
        <p:spPr>
          <a:xfrm>
            <a:off x="4641111" y="4655848"/>
            <a:ext cx="2411879" cy="369332"/>
          </a:xfrm>
          <a:prstGeom prst="rect">
            <a:avLst/>
          </a:prstGeom>
          <a:noFill/>
        </p:spPr>
        <p:txBody>
          <a:bodyPr wrap="none" rtlCol="0">
            <a:spAutoFit/>
          </a:bodyPr>
          <a:lstStyle/>
          <a:p>
            <a:r>
              <a:rPr lang="fr-CH" dirty="0">
                <a:solidFill>
                  <a:schemeClr val="bg1"/>
                </a:solidFill>
              </a:rPr>
              <a:t>J.BENTO (SY/RF/FB)</a:t>
            </a:r>
            <a:endParaRPr lang="en-GB" dirty="0">
              <a:solidFill>
                <a:schemeClr val="bg1"/>
              </a:solidFill>
            </a:endParaRPr>
          </a:p>
        </p:txBody>
      </p:sp>
      <p:sp>
        <p:nvSpPr>
          <p:cNvPr id="5" name="Slide Number Placeholder 4">
            <a:extLst>
              <a:ext uri="{FF2B5EF4-FFF2-40B4-BE49-F238E27FC236}">
                <a16:creationId xmlns:a16="http://schemas.microsoft.com/office/drawing/2014/main" id="{A97EB678-5641-4330-82B7-75B27AD309F7}"/>
              </a:ext>
            </a:extLst>
          </p:cNvPr>
          <p:cNvSpPr>
            <a:spLocks noGrp="1"/>
          </p:cNvSpPr>
          <p:nvPr>
            <p:ph type="sldNum" sz="quarter" idx="12"/>
          </p:nvPr>
        </p:nvSpPr>
        <p:spPr>
          <a:xfrm>
            <a:off x="8539795" y="4778228"/>
            <a:ext cx="501424" cy="273844"/>
          </a:xfrm>
        </p:spPr>
        <p:txBody>
          <a:bodyPr/>
          <a:lstStyle>
            <a:lvl1pPr>
              <a:defRPr>
                <a:solidFill>
                  <a:srgbClr val="002060"/>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37022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F462-B3EE-4FE6-B70B-6E359A9762E9}"/>
              </a:ext>
            </a:extLst>
          </p:cNvPr>
          <p:cNvSpPr>
            <a:spLocks noGrp="1"/>
          </p:cNvSpPr>
          <p:nvPr>
            <p:ph type="title"/>
          </p:nvPr>
        </p:nvSpPr>
        <p:spPr>
          <a:xfrm>
            <a:off x="457200" y="175120"/>
            <a:ext cx="8226854" cy="705332"/>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602F23-ABDD-451D-93C9-B920C314D610}"/>
              </a:ext>
            </a:extLst>
          </p:cNvPr>
          <p:cNvSpPr>
            <a:spLocks noGrp="1"/>
          </p:cNvSpPr>
          <p:nvPr>
            <p:ph type="dt" sz="half" idx="10"/>
          </p:nvPr>
        </p:nvSpPr>
        <p:spPr>
          <a:xfrm>
            <a:off x="2969335" y="4771783"/>
            <a:ext cx="2133600" cy="273844"/>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B938B804-66F9-4656-A133-49912D54E701}"/>
              </a:ext>
            </a:extLst>
          </p:cNvPr>
          <p:cNvSpPr>
            <a:spLocks noGrp="1"/>
          </p:cNvSpPr>
          <p:nvPr>
            <p:ph type="ftr" sz="quarter" idx="11"/>
          </p:nvPr>
        </p:nvSpPr>
        <p:spPr>
          <a:xfrm>
            <a:off x="5182756" y="4767263"/>
            <a:ext cx="2895600" cy="273844"/>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1D3A561-D3BE-4D3B-8130-069CED4CAE0B}"/>
              </a:ext>
            </a:extLst>
          </p:cNvPr>
          <p:cNvSpPr>
            <a:spLocks noGrp="1"/>
          </p:cNvSpPr>
          <p:nvPr>
            <p:ph type="sldNum" sz="quarter" idx="12"/>
          </p:nvPr>
        </p:nvSpPr>
        <p:spPr>
          <a:xfrm>
            <a:off x="8185376" y="4767263"/>
            <a:ext cx="501424" cy="273844"/>
          </a:xfrm>
          <a:prstGeom prst="rect">
            <a:avLst/>
          </a:prstGeom>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903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33611"/>
            <a:ext cx="8226854" cy="705332"/>
          </a:xfrm>
          <a:prstGeom prst="rect">
            <a:avLst/>
          </a:prstGeo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457200" y="2543343"/>
            <a:ext cx="2743200" cy="314740"/>
          </a:xfrm>
          <a:prstGeom prst="rect">
            <a:avLst/>
          </a:prstGeo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057637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75120"/>
            <a:ext cx="8226854" cy="705332"/>
          </a:xfrm>
          <a:prstGeom prst="rect">
            <a:avLst/>
          </a:prstGeom>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457200" y="994205"/>
            <a:ext cx="8229600" cy="3203145"/>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7467600" cy="857250"/>
          </a:xfrm>
          <a:prstGeom prst="rect">
            <a:avLst/>
          </a:prstGeom>
        </p:spPr>
        <p:txBody>
          <a:bodyPr/>
          <a:lstStyle/>
          <a:p>
            <a:r>
              <a:rPr kumimoji="0" lang="en-US"/>
              <a:t>Click to edit Master title style</a:t>
            </a:r>
          </a:p>
        </p:txBody>
      </p:sp>
      <p:sp>
        <p:nvSpPr>
          <p:cNvPr id="3" name="Espace réservé du contenu 2"/>
          <p:cNvSpPr>
            <a:spLocks noGrp="1"/>
          </p:cNvSpPr>
          <p:nvPr>
            <p:ph sz="half" idx="1"/>
          </p:nvPr>
        </p:nvSpPr>
        <p:spPr>
          <a:xfrm>
            <a:off x="457200" y="1200151"/>
            <a:ext cx="3657600" cy="3262788"/>
          </a:xfrm>
          <a:prstGeom prst="rect">
            <a:avLst/>
          </a:prstGeo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4267200" y="1200150"/>
            <a:ext cx="3657600" cy="3262789"/>
          </a:xfrm>
          <a:prstGeom prst="rect">
            <a:avLst/>
          </a:prstGeo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 9" descr="bande-01.eps"/>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4442648"/>
            <a:ext cx="9144000" cy="707202"/>
          </a:xfrm>
          <a:prstGeom prst="rect">
            <a:avLst/>
          </a:prstGeom>
        </p:spPr>
      </p:pic>
      <p:sp>
        <p:nvSpPr>
          <p:cNvPr id="9" name="Espace réservé du titre 8"/>
          <p:cNvSpPr>
            <a:spLocks noGrp="1"/>
          </p:cNvSpPr>
          <p:nvPr>
            <p:ph type="title"/>
          </p:nvPr>
        </p:nvSpPr>
        <p:spPr>
          <a:xfrm>
            <a:off x="457200" y="175120"/>
            <a:ext cx="8226854" cy="705332"/>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994205"/>
            <a:ext cx="8229600" cy="3203145"/>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3"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8" name="Image 7" descr="bande-01.eps"/>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6157663"/>
            <a:ext cx="914400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2" r:id="rId6"/>
    <p:sldLayoutId id="2147483680" r:id="rId7"/>
    <p:sldLayoutId id="2147483679" r:id="rId8"/>
    <p:sldLayoutId id="2147483664" r:id="rId9"/>
    <p:sldLayoutId id="2147483665" r:id="rId10"/>
    <p:sldLayoutId id="2147483667" r:id="rId11"/>
    <p:sldLayoutId id="2147483668" r:id="rId12"/>
    <p:sldLayoutId id="2147483669" r:id="rId13"/>
    <p:sldLayoutId id="2147483674" r:id="rId14"/>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edms.cern.ch/document/1750664/4" TargetMode="External"/><Relationship Id="rId13" Type="http://schemas.openxmlformats.org/officeDocument/2006/relationships/hyperlink" Target="file:///\\cern.ch\dfs\Departments\AB\Groups\RF\Machines\SPS\LowLevel\Infrastructure\Cabling\Measurements\2020.03.Measurements" TargetMode="External"/><Relationship Id="rId18" Type="http://schemas.openxmlformats.org/officeDocument/2006/relationships/hyperlink" Target="https://edms.cern.ch/document/997836/1" TargetMode="External"/><Relationship Id="rId3" Type="http://schemas.openxmlformats.org/officeDocument/2006/relationships/hyperlink" Target="https://wikis.cern.ch/display/BERF/SPS+LLRF+Cabling-decabling" TargetMode="External"/><Relationship Id="rId7" Type="http://schemas.openxmlformats.org/officeDocument/2006/relationships/hyperlink" Target="https://edh.cern.ch/Document/SupplyChain/DAI/7733563" TargetMode="External"/><Relationship Id="rId12" Type="http://schemas.openxmlformats.org/officeDocument/2006/relationships/hyperlink" Target="file:///\\cern.ch\dfs\Departments\AB\Groups\RF\Machines\SPS\LowLevel\Infrastructure\FaradayCage\Photos" TargetMode="External"/><Relationship Id="rId17" Type="http://schemas.openxmlformats.org/officeDocument/2006/relationships/hyperlink" Target="https://cern.ch/jbe/CERN/Visits/CERN.PresentationPT.pptx" TargetMode="External"/><Relationship Id="rId2" Type="http://schemas.openxmlformats.org/officeDocument/2006/relationships/notesSlide" Target="../notesSlides/notesSlide14.xml"/><Relationship Id="rId16" Type="http://schemas.openxmlformats.org/officeDocument/2006/relationships/hyperlink" Target="https://cern.ch/jbe/CERN/Flanges/2017.06.06.JoaoPSBrfBypasses.pptx" TargetMode="External"/><Relationship Id="rId20" Type="http://schemas.openxmlformats.org/officeDocument/2006/relationships/hyperlink" Target="file:///\\cern.ch\dfs\Departments\AB\Groups\RF\Machines\PS\LowLevel\MiscPresentations\2003.03.31.One%20Turn%20Delay%20Feedback.ppt" TargetMode="External"/><Relationship Id="rId1" Type="http://schemas.openxmlformats.org/officeDocument/2006/relationships/slideLayout" Target="../slideLayouts/slideLayout5.xml"/><Relationship Id="rId6" Type="http://schemas.openxmlformats.org/officeDocument/2006/relationships/hyperlink" Target="https://edms.cern.ch/document/2111287/1" TargetMode="External"/><Relationship Id="rId11" Type="http://schemas.openxmlformats.org/officeDocument/2006/relationships/hyperlink" Target="file:///\\cern.ch\dfs\Departments\AB\Groups\RF\Machines\SPS\LowLevel\Infrastructure\FaradayCage\PatchPanels\RFP3838" TargetMode="External"/><Relationship Id="rId5" Type="http://schemas.openxmlformats.org/officeDocument/2006/relationships/hyperlink" Target="https://edms.cern.ch/document/2111286/1" TargetMode="External"/><Relationship Id="rId15" Type="http://schemas.openxmlformats.org/officeDocument/2006/relationships/hyperlink" Target="https://indico.cern.ch/event/616762/contributions/2489490/" TargetMode="External"/><Relationship Id="rId10" Type="http://schemas.openxmlformats.org/officeDocument/2006/relationships/hyperlink" Target="file:///\\cern.ch\dfs\Departments\AB\Groups\RF\Machines\SPS\LowLevel\Infrastructure\Cabling\DIC" TargetMode="External"/><Relationship Id="rId19" Type="http://schemas.openxmlformats.org/officeDocument/2006/relationships/hyperlink" Target="https://accelconf.web.cern.ch/IPAC10/papers/tupea057.pdf" TargetMode="External"/><Relationship Id="rId4" Type="http://schemas.openxmlformats.org/officeDocument/2006/relationships/hyperlink" Target="https://wikis.cern.ch/display/BERF/SPS+LLRF+BA3+Faraday+Cage+and+Tunnel+Infrastructure" TargetMode="External"/><Relationship Id="rId9" Type="http://schemas.openxmlformats.org/officeDocument/2006/relationships/hyperlink" Target="file:///\\cern.ch\dfs\Departments\AB\Groups\RF\Machines\SPS\LowLevel\CrabCavities\Infrastructure\DIF\Block%20diagram.pdf" TargetMode="External"/><Relationship Id="rId14" Type="http://schemas.openxmlformats.org/officeDocument/2006/relationships/hyperlink" Target="file:///\\cern.ch\dfs\Departments\AB\Groups\RF\Machines\SPS\LowLevel\CrabCavities\Infrastructure\Photo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file:///\\cern.ch\dfs\Departments\AB\Groups\RF\Machines\LHC\LowLevel\Modules\RF_RX_D" TargetMode="External"/><Relationship Id="rId13" Type="http://schemas.openxmlformats.org/officeDocument/2006/relationships/hyperlink" Target="https://edms.cern.ch/document/1399781/1" TargetMode="External"/><Relationship Id="rId3" Type="http://schemas.openxmlformats.org/officeDocument/2006/relationships/hyperlink" Target="https://edms.cern.ch/document/434204/1" TargetMode="External"/><Relationship Id="rId7" Type="http://schemas.openxmlformats.org/officeDocument/2006/relationships/hyperlink" Target="file:///\\cern.ch\dfs\Departments\AB\Groups\RF\Machines\LHC\LowLevel\Modules\RF_TX_D" TargetMode="External"/><Relationship Id="rId12" Type="http://schemas.openxmlformats.org/officeDocument/2006/relationships/hyperlink" Target="file:///\\cern.ch\dfs\Departments\AB\Groups\RF\Machines\SPS\LowLevel\Modules\SlaveDDS" TargetMode="External"/><Relationship Id="rId2" Type="http://schemas.openxmlformats.org/officeDocument/2006/relationships/notesSlide" Target="../notesSlides/notesSlide15.xml"/><Relationship Id="rId16" Type="http://schemas.openxmlformats.org/officeDocument/2006/relationships/hyperlink" Target="http://cern.ch/project-leir-dsp-bc" TargetMode="External"/><Relationship Id="rId1" Type="http://schemas.openxmlformats.org/officeDocument/2006/relationships/slideLayout" Target="../slideLayouts/slideLayout5.xml"/><Relationship Id="rId6" Type="http://schemas.openxmlformats.org/officeDocument/2006/relationships/hyperlink" Target="https://edms.cern.ch/item/EDA-01382-V6-0/0" TargetMode="External"/><Relationship Id="rId11" Type="http://schemas.openxmlformats.org/officeDocument/2006/relationships/hyperlink" Target="file:///\\cern.ch\dfs\Departments\AB\Groups\RF\Machines\SPS\LowLevel\Modules\MasterDDS" TargetMode="External"/><Relationship Id="rId5" Type="http://schemas.openxmlformats.org/officeDocument/2006/relationships/hyperlink" Target="https://edms.cern.ch/item/EDA-01380-V6-0/0" TargetMode="External"/><Relationship Id="rId15" Type="http://schemas.openxmlformats.org/officeDocument/2006/relationships/hyperlink" Target="https://edms.cern.ch/project/EDA-01494" TargetMode="External"/><Relationship Id="rId10" Type="http://schemas.openxmlformats.org/officeDocument/2006/relationships/hyperlink" Target="https://edms.cern.ch/project/EDA-02017" TargetMode="External"/><Relationship Id="rId4" Type="http://schemas.openxmlformats.org/officeDocument/2006/relationships/hyperlink" Target="https://edms.cern.ch/document/1579881/1" TargetMode="External"/><Relationship Id="rId9" Type="http://schemas.openxmlformats.org/officeDocument/2006/relationships/hyperlink" Target="https://edms.cern.ch/project/EDA-01990" TargetMode="External"/><Relationship Id="rId14" Type="http://schemas.openxmlformats.org/officeDocument/2006/relationships/hyperlink" Target="https://edms.cern.ch/project/EDA-01866"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cds.cern.ch/record/1176380" TargetMode="External"/><Relationship Id="rId3" Type="http://schemas.openxmlformats.org/officeDocument/2006/relationships/hyperlink" Target="https://cds.cern.ch/record/960148" TargetMode="External"/><Relationship Id="rId7" Type="http://schemas.openxmlformats.org/officeDocument/2006/relationships/hyperlink" Target="https://cds.cern.ch/record/1378471"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cds.cern.ch/record/1287899" TargetMode="External"/><Relationship Id="rId5" Type="http://schemas.openxmlformats.org/officeDocument/2006/relationships/hyperlink" Target="https://cds.cern.ch/record/960137" TargetMode="External"/><Relationship Id="rId4" Type="http://schemas.openxmlformats.org/officeDocument/2006/relationships/hyperlink" Target="https://cds.cern.ch/record/961874" TargetMode="External"/><Relationship Id="rId9" Type="http://schemas.openxmlformats.org/officeDocument/2006/relationships/hyperlink" Target="https://cds.cern.ch/record/960437"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C434E-B65C-45CD-801C-96C67333DE59}"/>
              </a:ext>
            </a:extLst>
          </p:cNvPr>
          <p:cNvSpPr txBox="1"/>
          <p:nvPr/>
        </p:nvSpPr>
        <p:spPr>
          <a:xfrm>
            <a:off x="634409" y="1722291"/>
            <a:ext cx="7875182" cy="1446550"/>
          </a:xfrm>
          <a:prstGeom prst="rect">
            <a:avLst/>
          </a:prstGeom>
          <a:noFill/>
        </p:spPr>
        <p:txBody>
          <a:bodyPr wrap="square" rtlCol="0">
            <a:spAutoFit/>
          </a:bodyPr>
          <a:lstStyle/>
          <a:p>
            <a:pPr algn="ctr"/>
            <a:r>
              <a:rPr lang="en-GB" sz="4400"/>
              <a:t>Presentation to the</a:t>
            </a:r>
          </a:p>
          <a:p>
            <a:pPr algn="ctr"/>
            <a:r>
              <a:rPr lang="en-GB" sz="4400"/>
              <a:t>Evaluation Promotion Board</a:t>
            </a:r>
          </a:p>
        </p:txBody>
      </p:sp>
      <p:sp>
        <p:nvSpPr>
          <p:cNvPr id="3" name="TextBox 2">
            <a:extLst>
              <a:ext uri="{FF2B5EF4-FFF2-40B4-BE49-F238E27FC236}">
                <a16:creationId xmlns:a16="http://schemas.microsoft.com/office/drawing/2014/main" id="{05983058-BE0B-435E-A423-469E1B0CF9E2}"/>
              </a:ext>
            </a:extLst>
          </p:cNvPr>
          <p:cNvSpPr txBox="1"/>
          <p:nvPr/>
        </p:nvSpPr>
        <p:spPr>
          <a:xfrm>
            <a:off x="3339509" y="3299802"/>
            <a:ext cx="2464982" cy="830997"/>
          </a:xfrm>
          <a:prstGeom prst="rect">
            <a:avLst/>
          </a:prstGeom>
          <a:noFill/>
        </p:spPr>
        <p:txBody>
          <a:bodyPr wrap="square" rtlCol="0">
            <a:spAutoFit/>
          </a:bodyPr>
          <a:lstStyle/>
          <a:p>
            <a:pPr algn="ctr"/>
            <a:r>
              <a:rPr lang="en-GB" sz="2400"/>
              <a:t>Joao Bento</a:t>
            </a:r>
          </a:p>
          <a:p>
            <a:pPr algn="ctr"/>
            <a:r>
              <a:rPr lang="en-GB" sz="2400"/>
              <a:t>SY/RF/FB</a:t>
            </a:r>
          </a:p>
        </p:txBody>
      </p:sp>
      <p:sp>
        <p:nvSpPr>
          <p:cNvPr id="4" name="TextBox 3">
            <a:extLst>
              <a:ext uri="{FF2B5EF4-FFF2-40B4-BE49-F238E27FC236}">
                <a16:creationId xmlns:a16="http://schemas.microsoft.com/office/drawing/2014/main" id="{3C707939-774A-4ED6-9900-5E9A6E1D022D}"/>
              </a:ext>
            </a:extLst>
          </p:cNvPr>
          <p:cNvSpPr txBox="1"/>
          <p:nvPr/>
        </p:nvSpPr>
        <p:spPr>
          <a:xfrm>
            <a:off x="4040815" y="4354573"/>
            <a:ext cx="1062370" cy="276999"/>
          </a:xfrm>
          <a:prstGeom prst="rect">
            <a:avLst/>
          </a:prstGeom>
          <a:noFill/>
        </p:spPr>
        <p:txBody>
          <a:bodyPr wrap="square" rtlCol="0">
            <a:spAutoFit/>
          </a:bodyPr>
          <a:lstStyle/>
          <a:p>
            <a:pPr algn="ctr"/>
            <a:r>
              <a:rPr lang="en-GB" sz="1200"/>
              <a:t>29.04.2021</a:t>
            </a:r>
          </a:p>
        </p:txBody>
      </p:sp>
    </p:spTree>
    <p:extLst>
      <p:ext uri="{BB962C8B-B14F-4D97-AF65-F5344CB8AC3E}">
        <p14:creationId xmlns:p14="http://schemas.microsoft.com/office/powerpoint/2010/main" val="62535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10</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58573" y="581028"/>
            <a:ext cx="8226854" cy="1114966"/>
          </a:xfrm>
        </p:spPr>
        <p:txBody>
          <a:bodyPr>
            <a:noAutofit/>
          </a:bodyPr>
          <a:lstStyle/>
          <a:p>
            <a:pPr marL="900113" indent="-900113">
              <a:buNone/>
            </a:pPr>
            <a:r>
              <a:rPr lang="en-GB" sz="1000" dirty="0">
                <a:solidFill>
                  <a:srgbClr val="FF0000"/>
                </a:solidFill>
              </a:rPr>
              <a:t>SPS BA3 LL Infrastructure:</a:t>
            </a:r>
            <a:r>
              <a:rPr lang="en-GB" sz="1000" dirty="0"/>
              <a:t> Faraday Cage Renovation with coordination of the modules and racks removal,</a:t>
            </a:r>
          </a:p>
          <a:p>
            <a:pPr marL="0" indent="0">
              <a:buNone/>
            </a:pPr>
            <a:r>
              <a:rPr lang="en-GB" sz="1000" dirty="0"/>
              <a:t>New PP design, new honeycomb window and ventilation system, false floor, false roof, LED lightning, inside walls paint, new temperature and fire detection, cable rails installation, Coordination of cable install to tunnel outside and inside (Cage), RF quality cables measurements with FSU supervision, </a:t>
            </a:r>
            <a:r>
              <a:rPr lang="en-GB" sz="1000" dirty="0" err="1"/>
              <a:t>furnitures</a:t>
            </a:r>
            <a:r>
              <a:rPr lang="en-GB" sz="1000" dirty="0"/>
              <a:t> purchase and installation (desks, ESD chairs, computers, cupboards, tools cupboard). Respect of CERN Rules (VIC, Fire Permit, Impact, EPI, radioactive materials transport, …). Docs and photos on DFS, CERN Wikis, EDMS.</a:t>
            </a:r>
          </a:p>
          <a:p>
            <a:pPr marL="0" indent="0">
              <a:buNone/>
            </a:pPr>
            <a:r>
              <a:rPr lang="en-GB" sz="1000" dirty="0"/>
              <a:t>Start-up of the LL System going on.</a:t>
            </a:r>
          </a:p>
          <a:p>
            <a:pPr marL="0" indent="0">
              <a:buNone/>
            </a:pPr>
            <a:endParaRPr lang="en-GB" sz="1000" dirty="0">
              <a:solidFill>
                <a:srgbClr val="000000"/>
              </a:solidFill>
            </a:endParaRP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112311"/>
            <a:ext cx="8226854" cy="468717"/>
          </a:xfrm>
        </p:spPr>
        <p:txBody>
          <a:bodyPr/>
          <a:lstStyle/>
          <a:p>
            <a:r>
              <a:rPr lang="fr-CH" sz="3200" dirty="0" err="1"/>
              <a:t>From</a:t>
            </a:r>
            <a:r>
              <a:rPr lang="fr-CH" sz="3200" dirty="0"/>
              <a:t> 2018</a:t>
            </a:r>
            <a:endParaRPr lang="en-GB" sz="3200" dirty="0"/>
          </a:p>
        </p:txBody>
      </p:sp>
      <p:pic>
        <p:nvPicPr>
          <p:cNvPr id="7" name="Picture 6">
            <a:extLst>
              <a:ext uri="{FF2B5EF4-FFF2-40B4-BE49-F238E27FC236}">
                <a16:creationId xmlns:a16="http://schemas.microsoft.com/office/drawing/2014/main" id="{71A833AC-73D7-450C-A1A2-7EE65CA3A46F}"/>
              </a:ext>
            </a:extLst>
          </p:cNvPr>
          <p:cNvPicPr>
            <a:picLocks noChangeAspect="1"/>
          </p:cNvPicPr>
          <p:nvPr/>
        </p:nvPicPr>
        <p:blipFill>
          <a:blip r:embed="rId3"/>
          <a:stretch>
            <a:fillRect/>
          </a:stretch>
        </p:blipFill>
        <p:spPr>
          <a:xfrm>
            <a:off x="458573" y="2023654"/>
            <a:ext cx="3803214" cy="2308860"/>
          </a:xfrm>
          <a:prstGeom prst="rect">
            <a:avLst/>
          </a:prstGeom>
        </p:spPr>
      </p:pic>
      <p:pic>
        <p:nvPicPr>
          <p:cNvPr id="3074" name="Picture 2" descr="honeycomb ventilation panels dimenional drawing">
            <a:extLst>
              <a:ext uri="{FF2B5EF4-FFF2-40B4-BE49-F238E27FC236}">
                <a16:creationId xmlns:a16="http://schemas.microsoft.com/office/drawing/2014/main" id="{82782DB1-6473-4EF9-B1BC-F39A04513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693" y="2192246"/>
            <a:ext cx="36099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wall, indoor, appliance, kitchen appliance&#10;&#10;Description automatically generated">
            <a:extLst>
              <a:ext uri="{FF2B5EF4-FFF2-40B4-BE49-F238E27FC236}">
                <a16:creationId xmlns:a16="http://schemas.microsoft.com/office/drawing/2014/main" id="{5B158020-76F4-4385-AEAF-A8030F6DB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294" y="1609500"/>
            <a:ext cx="3739213" cy="2804410"/>
          </a:xfrm>
          <a:prstGeom prst="rect">
            <a:avLst/>
          </a:prstGeom>
        </p:spPr>
      </p:pic>
      <p:pic>
        <p:nvPicPr>
          <p:cNvPr id="12" name="Picture 11" descr="A picture containing indoor, door, oven, open&#10;&#10;Description automatically generated">
            <a:extLst>
              <a:ext uri="{FF2B5EF4-FFF2-40B4-BE49-F238E27FC236}">
                <a16:creationId xmlns:a16="http://schemas.microsoft.com/office/drawing/2014/main" id="{C43FF37D-7717-459E-92A3-113622BB8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 y="1609500"/>
            <a:ext cx="3746768" cy="2809508"/>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25251E5F-FF75-45D3-8DC0-AF69ADD4A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021" y="112311"/>
            <a:ext cx="6623343" cy="4562472"/>
          </a:xfrm>
          <a:prstGeom prst="rect">
            <a:avLst/>
          </a:prstGeom>
        </p:spPr>
      </p:pic>
    </p:spTree>
    <p:extLst>
      <p:ext uri="{BB962C8B-B14F-4D97-AF65-F5344CB8AC3E}">
        <p14:creationId xmlns:p14="http://schemas.microsoft.com/office/powerpoint/2010/main" val="11419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423907-F390-42D3-B451-286011FCF023}"/>
              </a:ext>
            </a:extLst>
          </p:cNvPr>
          <p:cNvSpPr>
            <a:spLocks noGrp="1"/>
          </p:cNvSpPr>
          <p:nvPr>
            <p:ph type="sldNum" sz="quarter" idx="12"/>
          </p:nvPr>
        </p:nvSpPr>
        <p:spPr/>
        <p:txBody>
          <a:bodyPr/>
          <a:lstStyle/>
          <a:p>
            <a:fld id="{17918391-D411-FE40-AAD7-861AE5233E0E}" type="slidenum">
              <a:rPr lang="en-US" smtClean="0"/>
              <a:pPr/>
              <a:t>11</a:t>
            </a:fld>
            <a:endParaRPr lang="en-US" dirty="0"/>
          </a:p>
        </p:txBody>
      </p:sp>
      <p:pic>
        <p:nvPicPr>
          <p:cNvPr id="6" name="Picture 5" descr="A picture containing text, indoor, ceiling, cluttered&#10;&#10;Description automatically generated">
            <a:extLst>
              <a:ext uri="{FF2B5EF4-FFF2-40B4-BE49-F238E27FC236}">
                <a16:creationId xmlns:a16="http://schemas.microsoft.com/office/drawing/2014/main" id="{294DE1E4-E1C2-44B1-9F80-22E83AEA4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8" y="238692"/>
            <a:ext cx="2836358" cy="21276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5F55D18-C1F5-4837-A757-31271EB94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015" y="238692"/>
            <a:ext cx="2836358" cy="2127698"/>
          </a:xfrm>
          <a:prstGeom prst="rect">
            <a:avLst/>
          </a:prstGeom>
        </p:spPr>
      </p:pic>
      <p:pic>
        <p:nvPicPr>
          <p:cNvPr id="3" name="Picture 2" descr="A picture containing text, indoor, ceiling, furniture&#10;&#10;Description automatically generated">
            <a:extLst>
              <a:ext uri="{FF2B5EF4-FFF2-40B4-BE49-F238E27FC236}">
                <a16:creationId xmlns:a16="http://schemas.microsoft.com/office/drawing/2014/main" id="{5EEDA619-0480-4FA8-A897-7933152E4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18" y="2541518"/>
            <a:ext cx="2897868" cy="1630051"/>
          </a:xfrm>
          <a:prstGeom prst="rect">
            <a:avLst/>
          </a:prstGeom>
        </p:spPr>
      </p:pic>
      <p:pic>
        <p:nvPicPr>
          <p:cNvPr id="7" name="Picture 6" descr="A picture containing window&#10;&#10;Description automatically generated">
            <a:extLst>
              <a:ext uri="{FF2B5EF4-FFF2-40B4-BE49-F238E27FC236}">
                <a16:creationId xmlns:a16="http://schemas.microsoft.com/office/drawing/2014/main" id="{D13C7063-A2F2-4E2D-A5ED-6330EC2E4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148015" y="2541518"/>
            <a:ext cx="2897868" cy="1630051"/>
          </a:xfrm>
          <a:prstGeom prst="rect">
            <a:avLst/>
          </a:prstGeom>
        </p:spPr>
      </p:pic>
      <p:pic>
        <p:nvPicPr>
          <p:cNvPr id="5" name="Picture 4">
            <a:extLst>
              <a:ext uri="{FF2B5EF4-FFF2-40B4-BE49-F238E27FC236}">
                <a16:creationId xmlns:a16="http://schemas.microsoft.com/office/drawing/2014/main" id="{10073487-1B66-4F93-A3D8-49928E875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5912" y="474921"/>
            <a:ext cx="2897867" cy="1630050"/>
          </a:xfrm>
          <a:prstGeom prst="rect">
            <a:avLst/>
          </a:prstGeom>
        </p:spPr>
      </p:pic>
      <p:pic>
        <p:nvPicPr>
          <p:cNvPr id="11" name="Picture 10" descr="A picture containing text, indoor, ceiling&#10;&#10;Description automatically generated">
            <a:extLst>
              <a:ext uri="{FF2B5EF4-FFF2-40B4-BE49-F238E27FC236}">
                <a16:creationId xmlns:a16="http://schemas.microsoft.com/office/drawing/2014/main" id="{C387860B-4553-4B5C-AE7E-7059ED35C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5912" y="2541518"/>
            <a:ext cx="2897868" cy="1630051"/>
          </a:xfrm>
          <a:prstGeom prst="rect">
            <a:avLst/>
          </a:prstGeom>
        </p:spPr>
      </p:pic>
    </p:spTree>
    <p:extLst>
      <p:ext uri="{BB962C8B-B14F-4D97-AF65-F5344CB8AC3E}">
        <p14:creationId xmlns:p14="http://schemas.microsoft.com/office/powerpoint/2010/main" val="31615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300000" y="300000"/>
                                    </p:animScale>
                                  </p:childTnLst>
                                </p:cTn>
                              </p:par>
                              <p:par>
                                <p:cTn id="7" presetID="42" presetClass="path" presetSubtype="0" accel="50000" decel="50000" fill="hold" nodeType="withEffect">
                                  <p:stCondLst>
                                    <p:cond delay="0"/>
                                  </p:stCondLst>
                                  <p:childTnLst>
                                    <p:animMotion origin="layout" path="M 4.72222E-6 8.64198E-7 L -0.32622 -0.22562 " pathEditMode="relative" rAng="0" ptsTypes="AA">
                                      <p:cBhvr>
                                        <p:cTn id="8" dur="600" fill="hold"/>
                                        <p:tgtEl>
                                          <p:spTgt spid="11"/>
                                        </p:tgtEl>
                                        <p:attrNameLst>
                                          <p:attrName>ppt_x</p:attrName>
                                          <p:attrName>ppt_y</p:attrName>
                                        </p:attrNameLst>
                                      </p:cBhvr>
                                      <p:rCtr x="-16319"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FAA696-72D1-48F2-9AF4-3077DEADC8F9}"/>
              </a:ext>
            </a:extLst>
          </p:cNvPr>
          <p:cNvPicPr>
            <a:picLocks noChangeAspect="1"/>
          </p:cNvPicPr>
          <p:nvPr/>
        </p:nvPicPr>
        <p:blipFill>
          <a:blip r:embed="rId3"/>
          <a:stretch>
            <a:fillRect/>
          </a:stretch>
        </p:blipFill>
        <p:spPr>
          <a:xfrm>
            <a:off x="5612796" y="1625338"/>
            <a:ext cx="2716158" cy="2741921"/>
          </a:xfrm>
          <a:prstGeom prst="rect">
            <a:avLst/>
          </a:prstGeom>
        </p:spPr>
      </p:pic>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12</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58573" y="524613"/>
            <a:ext cx="8226854" cy="1130206"/>
          </a:xfrm>
        </p:spPr>
        <p:txBody>
          <a:bodyPr>
            <a:noAutofit/>
          </a:bodyPr>
          <a:lstStyle/>
          <a:p>
            <a:pPr marL="0" indent="0">
              <a:buNone/>
            </a:pPr>
            <a:r>
              <a:rPr lang="en-GB" sz="1000" dirty="0">
                <a:solidFill>
                  <a:srgbClr val="FF0000"/>
                </a:solidFill>
              </a:rPr>
              <a:t>Electronics: </a:t>
            </a:r>
            <a:r>
              <a:rPr lang="en-GB" sz="1000" dirty="0"/>
              <a:t>RF quality evaluation of connectors for coax cables (3/8 and 7/8), selection and purchasing. </a:t>
            </a:r>
            <a:r>
              <a:rPr lang="en-GB" sz="1000" dirty="0" err="1"/>
              <a:t>CrabCav</a:t>
            </a:r>
            <a:r>
              <a:rPr lang="en-GB" sz="1000" dirty="0"/>
              <a:t> Optical Link.</a:t>
            </a:r>
          </a:p>
          <a:p>
            <a:pPr marL="0" indent="0">
              <a:buNone/>
            </a:pPr>
            <a:r>
              <a:rPr lang="en-GB" sz="1000" dirty="0"/>
              <a:t>New versions for Fiber Optic Transmitter EDA-01380 and Receiver EDA-01382 with error corrections, obsolete comps replacement. Coordination of Manufacture/Assembly (CERN Workshop) and test (FSU) for 72 modules with different variants (FREV and FRF). Coordination of Manufacture/Assembly (CERN Workshop) and test (FSU) for 30 modules RF </a:t>
            </a:r>
            <a:r>
              <a:rPr lang="en-GB" sz="1000" dirty="0" err="1"/>
              <a:t>Distri</a:t>
            </a:r>
            <a:r>
              <a:rPr lang="en-GB" sz="1000" dirty="0"/>
              <a:t> with different variants (FREV and FRF).</a:t>
            </a:r>
          </a:p>
          <a:p>
            <a:pPr marL="0" indent="0">
              <a:buNone/>
            </a:pPr>
            <a:r>
              <a:rPr lang="en-GB" sz="1000" dirty="0"/>
              <a:t>Conception of the Cavity Sum Crate for the SPS beam Control, very expensive Variable Phase Shifter selection (IT Invitation to Tender), coordination of it's manufacture and assembly, coordination of installation and cabling on Faraday Cage (FSU).</a:t>
            </a: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112311"/>
            <a:ext cx="8226854" cy="468717"/>
          </a:xfrm>
        </p:spPr>
        <p:txBody>
          <a:bodyPr/>
          <a:lstStyle/>
          <a:p>
            <a:r>
              <a:rPr lang="fr-CH" sz="3200" dirty="0" err="1"/>
              <a:t>From</a:t>
            </a:r>
            <a:r>
              <a:rPr lang="fr-CH" sz="3200" dirty="0"/>
              <a:t> 2018</a:t>
            </a:r>
            <a:endParaRPr lang="en-GB" sz="3200" dirty="0"/>
          </a:p>
        </p:txBody>
      </p:sp>
      <p:pic>
        <p:nvPicPr>
          <p:cNvPr id="3" name="Picture 2">
            <a:extLst>
              <a:ext uri="{FF2B5EF4-FFF2-40B4-BE49-F238E27FC236}">
                <a16:creationId xmlns:a16="http://schemas.microsoft.com/office/drawing/2014/main" id="{39B2ED5B-BF3B-4FCB-A689-209B22C3380D}"/>
              </a:ext>
            </a:extLst>
          </p:cNvPr>
          <p:cNvPicPr>
            <a:picLocks noChangeAspect="1"/>
          </p:cNvPicPr>
          <p:nvPr/>
        </p:nvPicPr>
        <p:blipFill>
          <a:blip r:embed="rId4"/>
          <a:stretch>
            <a:fillRect/>
          </a:stretch>
        </p:blipFill>
        <p:spPr>
          <a:xfrm>
            <a:off x="119621" y="1904702"/>
            <a:ext cx="4697526" cy="2183195"/>
          </a:xfrm>
          <a:prstGeom prst="rect">
            <a:avLst/>
          </a:prstGeom>
        </p:spPr>
      </p:pic>
      <p:pic>
        <p:nvPicPr>
          <p:cNvPr id="10" name="Picture 9">
            <a:extLst>
              <a:ext uri="{FF2B5EF4-FFF2-40B4-BE49-F238E27FC236}">
                <a16:creationId xmlns:a16="http://schemas.microsoft.com/office/drawing/2014/main" id="{10D17C6A-AEA9-482B-9720-9210241D4330}"/>
              </a:ext>
            </a:extLst>
          </p:cNvPr>
          <p:cNvPicPr>
            <a:picLocks noChangeAspect="1"/>
          </p:cNvPicPr>
          <p:nvPr/>
        </p:nvPicPr>
        <p:blipFill>
          <a:blip r:embed="rId5"/>
          <a:stretch>
            <a:fillRect/>
          </a:stretch>
        </p:blipFill>
        <p:spPr>
          <a:xfrm>
            <a:off x="119621" y="1561926"/>
            <a:ext cx="4018039" cy="2834813"/>
          </a:xfrm>
          <a:prstGeom prst="rect">
            <a:avLst/>
          </a:prstGeom>
        </p:spPr>
      </p:pic>
      <p:pic>
        <p:nvPicPr>
          <p:cNvPr id="9" name="Picture 8" descr="A picture containing text, indoor, equipment&#10;&#10;Description automatically generated">
            <a:extLst>
              <a:ext uri="{FF2B5EF4-FFF2-40B4-BE49-F238E27FC236}">
                <a16:creationId xmlns:a16="http://schemas.microsoft.com/office/drawing/2014/main" id="{03E6C3CC-75CD-4333-9123-5C57E3200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029" y="1700136"/>
            <a:ext cx="4608576" cy="2592324"/>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id="{A6159E29-3122-49D4-8204-373AD5625C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24613"/>
            <a:ext cx="6096000" cy="4191000"/>
          </a:xfrm>
          <a:prstGeom prst="rect">
            <a:avLst/>
          </a:prstGeom>
        </p:spPr>
      </p:pic>
    </p:spTree>
    <p:extLst>
      <p:ext uri="{BB962C8B-B14F-4D97-AF65-F5344CB8AC3E}">
        <p14:creationId xmlns:p14="http://schemas.microsoft.com/office/powerpoint/2010/main" val="22429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13</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1463198" y="1382638"/>
            <a:ext cx="6217603" cy="1900800"/>
          </a:xfrm>
        </p:spPr>
        <p:txBody>
          <a:bodyPr>
            <a:noAutofit/>
          </a:bodyPr>
          <a:lstStyle/>
          <a:p>
            <a:pPr marL="0" indent="0">
              <a:buNone/>
            </a:pPr>
            <a:r>
              <a:rPr lang="en-GB" sz="1000" dirty="0">
                <a:solidFill>
                  <a:srgbClr val="FF0000"/>
                </a:solidFill>
              </a:rPr>
              <a:t>FSU supervision</a:t>
            </a:r>
          </a:p>
          <a:p>
            <a:pPr marL="0" indent="0">
              <a:buNone/>
            </a:pPr>
            <a:endParaRPr lang="en-GB" sz="1000" dirty="0">
              <a:solidFill>
                <a:srgbClr val="FF0000"/>
              </a:solidFill>
            </a:endParaRPr>
          </a:p>
          <a:p>
            <a:pPr marL="0" indent="0">
              <a:buNone/>
            </a:pPr>
            <a:r>
              <a:rPr lang="en-GB" sz="1000" dirty="0"/>
              <a:t>PBS RF Bypass measurements:		Khalil Boudess</a:t>
            </a:r>
          </a:p>
          <a:p>
            <a:pPr marL="0" indent="0">
              <a:buNone/>
            </a:pPr>
            <a:r>
              <a:rPr lang="en-GB" sz="1000" dirty="0"/>
              <a:t>BA6 RF LL installations:		François Rakotoarison, Pascal Bernadat, Kevin Marecaux</a:t>
            </a:r>
          </a:p>
          <a:p>
            <a:pPr marL="0" indent="0">
              <a:buNone/>
            </a:pPr>
            <a:r>
              <a:rPr lang="en-GB" sz="1000" dirty="0"/>
              <a:t>SPS Cables measurements:		Khalil Boudess, Pascal Bernadat</a:t>
            </a:r>
          </a:p>
          <a:p>
            <a:pPr marL="0" indent="0">
              <a:buNone/>
            </a:pPr>
            <a:r>
              <a:rPr lang="en-GB" sz="1000" dirty="0"/>
              <a:t>New 3/8 and 7/8 RF Cables installation:	François Rakotoarison, Pascal Bernadat, Khalil Boudess</a:t>
            </a:r>
          </a:p>
          <a:p>
            <a:pPr marL="0" indent="0">
              <a:buNone/>
            </a:pPr>
            <a:r>
              <a:rPr lang="en-GB" sz="1000" dirty="0"/>
              <a:t>Fiber Optics modules debugging:	</a:t>
            </a:r>
            <a:r>
              <a:rPr lang="fr-CH" sz="1000" dirty="0"/>
              <a:t>Kevin Marecaux, Florence Brigitte Crochon</a:t>
            </a:r>
          </a:p>
          <a:p>
            <a:pPr marL="0" indent="0">
              <a:buNone/>
            </a:pPr>
            <a:r>
              <a:rPr lang="fr-CH" sz="1000" dirty="0" err="1"/>
              <a:t>Cavity</a:t>
            </a:r>
            <a:r>
              <a:rPr lang="fr-CH" sz="1000" dirty="0"/>
              <a:t> </a:t>
            </a:r>
            <a:r>
              <a:rPr lang="fr-CH" sz="1000" dirty="0" err="1"/>
              <a:t>Sum</a:t>
            </a:r>
            <a:r>
              <a:rPr lang="fr-CH" sz="1000" dirty="0"/>
              <a:t> installation and cabling:	Khalil Boudess</a:t>
            </a:r>
            <a:endParaRPr lang="en-GB" sz="1000" dirty="0">
              <a:solidFill>
                <a:srgbClr val="000000"/>
              </a:solidFill>
            </a:endParaRP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112311"/>
            <a:ext cx="8226854" cy="468717"/>
          </a:xfrm>
        </p:spPr>
        <p:txBody>
          <a:bodyPr/>
          <a:lstStyle/>
          <a:p>
            <a:r>
              <a:rPr lang="fr-CH" sz="3200" dirty="0"/>
              <a:t>Supervision (</a:t>
            </a:r>
            <a:r>
              <a:rPr lang="fr-CH" sz="3200" dirty="0" err="1"/>
              <a:t>from</a:t>
            </a:r>
            <a:r>
              <a:rPr lang="fr-CH" sz="3200" dirty="0"/>
              <a:t> 2018)</a:t>
            </a:r>
            <a:endParaRPr lang="en-GB" sz="3200" dirty="0"/>
          </a:p>
        </p:txBody>
      </p:sp>
    </p:spTree>
    <p:extLst>
      <p:ext uri="{BB962C8B-B14F-4D97-AF65-F5344CB8AC3E}">
        <p14:creationId xmlns:p14="http://schemas.microsoft.com/office/powerpoint/2010/main" val="57484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A365-90C3-4CB0-8176-EB735E7B180F}"/>
              </a:ext>
            </a:extLst>
          </p:cNvPr>
          <p:cNvSpPr>
            <a:spLocks noGrp="1"/>
          </p:cNvSpPr>
          <p:nvPr>
            <p:ph type="title"/>
          </p:nvPr>
        </p:nvSpPr>
        <p:spPr>
          <a:xfrm>
            <a:off x="3852595" y="137248"/>
            <a:ext cx="1438807" cy="273844"/>
          </a:xfrm>
        </p:spPr>
        <p:txBody>
          <a:bodyPr/>
          <a:lstStyle/>
          <a:p>
            <a:r>
              <a:rPr lang="en-US" sz="1600" dirty="0"/>
              <a:t>Backup Slides</a:t>
            </a:r>
          </a:p>
        </p:txBody>
      </p:sp>
      <p:sp>
        <p:nvSpPr>
          <p:cNvPr id="3" name="Text Placeholder 2">
            <a:extLst>
              <a:ext uri="{FF2B5EF4-FFF2-40B4-BE49-F238E27FC236}">
                <a16:creationId xmlns:a16="http://schemas.microsoft.com/office/drawing/2014/main" id="{ED92EA47-AF60-4AF4-A4F6-CAB692C04F9D}"/>
              </a:ext>
            </a:extLst>
          </p:cNvPr>
          <p:cNvSpPr>
            <a:spLocks noGrp="1"/>
          </p:cNvSpPr>
          <p:nvPr>
            <p:ph type="body" idx="4294967295"/>
          </p:nvPr>
        </p:nvSpPr>
        <p:spPr>
          <a:xfrm>
            <a:off x="100918" y="287055"/>
            <a:ext cx="8942159" cy="4107963"/>
          </a:xfrm>
        </p:spPr>
        <p:txBody>
          <a:bodyPr>
            <a:normAutofit fontScale="85000" lnSpcReduction="20000"/>
          </a:bodyPr>
          <a:lstStyle/>
          <a:p>
            <a:pPr marL="36576" indent="0">
              <a:buNone/>
            </a:pPr>
            <a:r>
              <a:rPr lang="en-US" sz="900" b="1" dirty="0">
                <a:solidFill>
                  <a:srgbClr val="FF0000"/>
                </a:solidFill>
              </a:rPr>
              <a:t>CERN Wikis</a:t>
            </a:r>
          </a:p>
          <a:p>
            <a:pPr marL="36576" indent="0">
              <a:buNone/>
            </a:pPr>
            <a:r>
              <a:rPr lang="en-US" sz="900" dirty="0">
                <a:hlinkClick r:id="rId3"/>
              </a:rPr>
              <a:t>https://wikis.cern.ch/display/BERF/SPS+LLRF+Cabling-decabling</a:t>
            </a:r>
            <a:r>
              <a:rPr lang="en-US" sz="900" dirty="0"/>
              <a:t> (with all DICs, cables and connectors </a:t>
            </a:r>
            <a:r>
              <a:rPr lang="en-US" sz="900" dirty="0" err="1"/>
              <a:t>dictionnary</a:t>
            </a:r>
            <a:r>
              <a:rPr lang="en-US" sz="900" dirty="0"/>
              <a:t>)</a:t>
            </a:r>
          </a:p>
          <a:p>
            <a:pPr marL="36576" indent="0">
              <a:buNone/>
            </a:pPr>
            <a:r>
              <a:rPr lang="en-US" sz="900" dirty="0">
                <a:hlinkClick r:id="rId4"/>
              </a:rPr>
              <a:t>https://wikis.cern.ch/display/BERF/SPS+LLRF+BA3+Faraday+Cage+and+Tunnel+Infrastructure</a:t>
            </a:r>
            <a:r>
              <a:rPr lang="en-US" sz="900" dirty="0"/>
              <a:t> (with all job requests)</a:t>
            </a:r>
          </a:p>
          <a:p>
            <a:pPr marL="36576" indent="0">
              <a:buNone/>
            </a:pPr>
            <a:endParaRPr lang="en-US" sz="900" b="1" dirty="0">
              <a:solidFill>
                <a:srgbClr val="FF0000"/>
              </a:solidFill>
            </a:endParaRPr>
          </a:p>
          <a:p>
            <a:pPr marL="36576" indent="0">
              <a:buNone/>
            </a:pPr>
            <a:r>
              <a:rPr lang="en-US" sz="900" b="1" dirty="0">
                <a:solidFill>
                  <a:srgbClr val="FF0000"/>
                </a:solidFill>
              </a:rPr>
              <a:t>BA3 PP and Honeycomb (April 2019)</a:t>
            </a:r>
          </a:p>
          <a:p>
            <a:pPr marL="36576" indent="0">
              <a:buNone/>
            </a:pPr>
            <a:r>
              <a:rPr lang="en-US" sz="900" dirty="0">
                <a:hlinkClick r:id="rId5"/>
              </a:rPr>
              <a:t>https://edms.cern.ch/document/2111286/1</a:t>
            </a:r>
            <a:endParaRPr lang="en-US" sz="900" dirty="0"/>
          </a:p>
          <a:p>
            <a:pPr marL="36576" indent="0">
              <a:buNone/>
            </a:pPr>
            <a:r>
              <a:rPr lang="en-US" sz="900" dirty="0">
                <a:hlinkClick r:id="rId6"/>
              </a:rPr>
              <a:t>https://edms.cern.ch/document/2111287/1</a:t>
            </a:r>
            <a:endParaRPr lang="en-US" sz="900" dirty="0"/>
          </a:p>
          <a:p>
            <a:pPr marL="36576" indent="0">
              <a:buNone/>
            </a:pPr>
            <a:r>
              <a:rPr lang="en-US" sz="900" dirty="0">
                <a:hlinkClick r:id="rId7"/>
              </a:rPr>
              <a:t>https://edh.cern.ch/Document/SupplyChain/DAI/7733563</a:t>
            </a:r>
            <a:endParaRPr lang="en-US" sz="900" dirty="0"/>
          </a:p>
          <a:p>
            <a:pPr marL="36576" indent="0">
              <a:buNone/>
            </a:pPr>
            <a:r>
              <a:rPr lang="en-US" sz="900" b="1" dirty="0">
                <a:solidFill>
                  <a:srgbClr val="FF0000"/>
                </a:solidFill>
              </a:rPr>
              <a:t>BA6 Invitation to Tender for a Faraday Cage (May 2017)</a:t>
            </a:r>
          </a:p>
          <a:p>
            <a:pPr marL="36576" indent="0">
              <a:buNone/>
            </a:pPr>
            <a:r>
              <a:rPr lang="en-US" sz="900" dirty="0">
                <a:hlinkClick r:id="rId8"/>
              </a:rPr>
              <a:t>https://edms.cern.ch/document/1750664/4</a:t>
            </a:r>
            <a:endParaRPr lang="en-US" sz="900" dirty="0"/>
          </a:p>
          <a:p>
            <a:pPr marL="36576" indent="0">
              <a:buNone/>
            </a:pPr>
            <a:r>
              <a:rPr lang="en-US" sz="900" b="1" dirty="0">
                <a:solidFill>
                  <a:srgbClr val="FF0000"/>
                </a:solidFill>
              </a:rPr>
              <a:t>BA6-BA3 Fiber Link</a:t>
            </a:r>
          </a:p>
          <a:p>
            <a:pPr marL="36576" indent="0">
              <a:buNone/>
            </a:pPr>
            <a:r>
              <a:rPr lang="en-US" sz="900" dirty="0">
                <a:hlinkClick r:id="rId9" action="ppaction://hlinkfile"/>
              </a:rPr>
              <a:t>\\cern.ch\dfs\Departments\AB\Groups\RF\Machines\SPS\LowLevel\CrabCavities\Infrastructure\DIF\Block diagram.pdf</a:t>
            </a:r>
            <a:endParaRPr lang="en-US" sz="900" dirty="0"/>
          </a:p>
          <a:p>
            <a:pPr marL="36576" indent="0">
              <a:buNone/>
            </a:pPr>
            <a:r>
              <a:rPr lang="en-US" sz="900" b="1" dirty="0">
                <a:solidFill>
                  <a:srgbClr val="FF0000"/>
                </a:solidFill>
              </a:rPr>
              <a:t>DFS documentation</a:t>
            </a:r>
          </a:p>
          <a:p>
            <a:pPr marL="36576" indent="0">
              <a:buNone/>
            </a:pPr>
            <a:r>
              <a:rPr lang="en-US" sz="900" dirty="0">
                <a:hlinkClick r:id="rId10" action="ppaction://hlinkfile"/>
              </a:rPr>
              <a:t>\\cern.ch\dfs\Departments\AB\Groups\RF\Machines\SPS\LowLevel\Infrastructure\Cabling\DIC</a:t>
            </a:r>
            <a:endParaRPr lang="en-US" sz="900" dirty="0"/>
          </a:p>
          <a:p>
            <a:pPr marL="36576" indent="0">
              <a:buNone/>
            </a:pPr>
            <a:r>
              <a:rPr lang="en-US" sz="900" dirty="0">
                <a:hlinkClick r:id="rId11" action="ppaction://hlinkfile"/>
              </a:rPr>
              <a:t>\\cern.ch\dfs\Departments\AB\Groups\RF\Machines\SPS\LowLevel\Infrastructure\FaradayCage\PatchPanels\RFP3838</a:t>
            </a:r>
            <a:endParaRPr lang="en-US" sz="900" dirty="0"/>
          </a:p>
          <a:p>
            <a:pPr marL="36576" indent="0">
              <a:buNone/>
            </a:pPr>
            <a:r>
              <a:rPr lang="en-US" sz="900" dirty="0">
                <a:hlinkClick r:id="rId12" action="ppaction://hlinkfile"/>
              </a:rPr>
              <a:t>\\cern.ch\dfs\Departments\AB\Groups\RF\Machines\SPS\LowLevel\Infrastructure\FaradayCage\Photos</a:t>
            </a:r>
            <a:endParaRPr lang="en-US" sz="900" dirty="0"/>
          </a:p>
          <a:p>
            <a:pPr marL="36576" indent="0">
              <a:buNone/>
            </a:pPr>
            <a:r>
              <a:rPr lang="en-US" sz="900" dirty="0">
                <a:hlinkClick r:id="rId13" action="ppaction://hlinkfile"/>
              </a:rPr>
              <a:t>\\cern.ch\dfs\Departments\AB\Groups\RF\Machines\SPS\LowLevel\Infrastructure\Cabling\Measurements\2020.03.Measurements</a:t>
            </a:r>
            <a:endParaRPr lang="en-US" sz="900" dirty="0"/>
          </a:p>
          <a:p>
            <a:pPr marL="36576" indent="0">
              <a:buNone/>
            </a:pPr>
            <a:r>
              <a:rPr lang="en-US" sz="900" dirty="0"/>
              <a:t>VNA S11 Measurements numbers: 129 cables Cage-Tunnel-BAF3, 54 cables RFP3838-Racks, 487 cables Inside Cage; Total = 670 cables tested</a:t>
            </a:r>
          </a:p>
          <a:p>
            <a:pPr marL="36576" indent="0">
              <a:buNone/>
            </a:pPr>
            <a:r>
              <a:rPr lang="en-US" sz="900" dirty="0">
                <a:solidFill>
                  <a:srgbClr val="FF0000"/>
                </a:solidFill>
                <a:hlinkClick r:id="rId14" action="ppaction://hlinkfile"/>
              </a:rPr>
              <a:t>\\cern.ch\dfs\Departments\AB\Groups\RF\Machines\SPS\LowLevel\CrabCavities\Infrastructure\Photos</a:t>
            </a:r>
            <a:endParaRPr lang="en-US" sz="900" dirty="0">
              <a:solidFill>
                <a:srgbClr val="FF0000"/>
              </a:solidFill>
            </a:endParaRPr>
          </a:p>
          <a:p>
            <a:pPr marL="36576" indent="0">
              <a:buNone/>
            </a:pPr>
            <a:r>
              <a:rPr lang="en-US" sz="900" b="1" dirty="0">
                <a:solidFill>
                  <a:srgbClr val="FF0000"/>
                </a:solidFill>
              </a:rPr>
              <a:t>Presentations</a:t>
            </a:r>
          </a:p>
          <a:p>
            <a:pPr marL="36576" indent="0">
              <a:buNone/>
            </a:pPr>
            <a:r>
              <a:rPr lang="en-US" sz="900" dirty="0"/>
              <a:t>Measurements of the RF-bypasses on the VF of the PSB and the PS</a:t>
            </a:r>
          </a:p>
          <a:p>
            <a:pPr marL="36576" indent="0">
              <a:buNone/>
            </a:pPr>
            <a:r>
              <a:rPr lang="en-US" sz="900" dirty="0">
                <a:hlinkClick r:id="rId15"/>
              </a:rPr>
              <a:t>https://indico.cern.ch/event/616762/contributions/2489490/</a:t>
            </a:r>
            <a:r>
              <a:rPr lang="en-US" sz="900" dirty="0"/>
              <a:t> (2017.03.16)</a:t>
            </a:r>
          </a:p>
          <a:p>
            <a:pPr marL="36576" indent="0">
              <a:buNone/>
            </a:pPr>
            <a:r>
              <a:rPr lang="en-US" sz="900" dirty="0"/>
              <a:t>PSB RF Bypasses for the L4 period, presentation to FB section (2017.06.06)</a:t>
            </a:r>
          </a:p>
          <a:p>
            <a:pPr marL="36576" indent="0">
              <a:buNone/>
            </a:pPr>
            <a:r>
              <a:rPr lang="en-US" sz="900" dirty="0">
                <a:hlinkClick r:id="rId16"/>
              </a:rPr>
              <a:t>https://cern.ch/jbe/CERN/Flanges/2017.06.06.JoaoPSBrfBypasses.pptx</a:t>
            </a:r>
            <a:endParaRPr lang="en-US" sz="900" dirty="0"/>
          </a:p>
          <a:p>
            <a:pPr marL="36576" indent="0">
              <a:buNone/>
            </a:pPr>
            <a:r>
              <a:rPr lang="en-US" sz="900" dirty="0"/>
              <a:t>CERN Presentation at my birth town (2015.11.29)</a:t>
            </a:r>
          </a:p>
          <a:p>
            <a:pPr marL="36576" indent="0">
              <a:buNone/>
            </a:pPr>
            <a:r>
              <a:rPr lang="en-US" sz="900" dirty="0">
                <a:hlinkClick r:id="rId17"/>
              </a:rPr>
              <a:t>https://cern.ch/jbe/CERN/Visits/CERN.PresentationPT.pptx</a:t>
            </a:r>
            <a:endParaRPr lang="en-US" sz="900" dirty="0"/>
          </a:p>
          <a:p>
            <a:pPr marL="36576" indent="0">
              <a:buNone/>
            </a:pPr>
            <a:r>
              <a:rPr lang="en-US" sz="900" dirty="0"/>
              <a:t>Ions LHC Master/Slave DDS Presentation to FB Section</a:t>
            </a:r>
          </a:p>
          <a:p>
            <a:pPr marL="36576" indent="0">
              <a:buNone/>
            </a:pPr>
            <a:r>
              <a:rPr lang="en-US" sz="900" dirty="0">
                <a:hlinkClick r:id="rId18"/>
              </a:rPr>
              <a:t>https://edms.cern.ch/document/997836/1</a:t>
            </a:r>
            <a:r>
              <a:rPr lang="en-US" sz="900" dirty="0"/>
              <a:t> (2011)</a:t>
            </a:r>
          </a:p>
          <a:p>
            <a:pPr marL="36576" indent="0">
              <a:buNone/>
            </a:pPr>
            <a:r>
              <a:rPr lang="en-US" sz="900" dirty="0"/>
              <a:t>(IPAC'10) CERN LEIR Digital RFLL</a:t>
            </a:r>
          </a:p>
          <a:p>
            <a:pPr marL="36576" indent="0">
              <a:buNone/>
            </a:pPr>
            <a:r>
              <a:rPr lang="en-US" sz="900" dirty="0">
                <a:hlinkClick r:id="rId19"/>
              </a:rPr>
              <a:t>https://accelconf.web.cern.ch/IPAC10/papers/tupea057.pdf</a:t>
            </a:r>
            <a:r>
              <a:rPr lang="en-US" sz="900" dirty="0"/>
              <a:t> (2010, co-author)</a:t>
            </a:r>
          </a:p>
          <a:p>
            <a:pPr marL="36576" indent="0">
              <a:buNone/>
            </a:pPr>
            <a:r>
              <a:rPr lang="en-US" sz="900" dirty="0"/>
              <a:t>The PS One Turn Delay Feedback</a:t>
            </a:r>
          </a:p>
          <a:p>
            <a:pPr marL="36576" indent="0">
              <a:buNone/>
            </a:pPr>
            <a:r>
              <a:rPr lang="en-US" sz="900" dirty="0">
                <a:hlinkClick r:id="rId20" action="ppaction://hlinkpres?slideindex=1&amp;slidetitle="/>
              </a:rPr>
              <a:t>\\cern.ch\dfs\Departments\AB\Groups\RF\Machines\PS\LowLevel\MiscPresentations\2003.03.31.One Turn Delay Feedback.ppt</a:t>
            </a:r>
            <a:endParaRPr lang="en-US" sz="900" dirty="0"/>
          </a:p>
          <a:p>
            <a:pPr marL="36576" indent="0">
              <a:buNone/>
            </a:pPr>
            <a:endParaRPr lang="en-US" sz="900" dirty="0"/>
          </a:p>
        </p:txBody>
      </p:sp>
      <p:sp>
        <p:nvSpPr>
          <p:cNvPr id="4" name="Slide Number Placeholder 3">
            <a:extLst>
              <a:ext uri="{FF2B5EF4-FFF2-40B4-BE49-F238E27FC236}">
                <a16:creationId xmlns:a16="http://schemas.microsoft.com/office/drawing/2014/main" id="{F63F2C62-727C-49DA-99BC-03468B37F3CD}"/>
              </a:ext>
            </a:extLst>
          </p:cNvPr>
          <p:cNvSpPr>
            <a:spLocks noGrp="1"/>
          </p:cNvSpPr>
          <p:nvPr>
            <p:ph type="sldNum" sz="quarter" idx="12"/>
          </p:nvPr>
        </p:nvSpPr>
        <p:spPr/>
        <p:txBody>
          <a:bodyPr/>
          <a:lstStyle/>
          <a:p>
            <a:fld id="{17918391-D411-FE40-AAD7-861AE5233E0E}" type="slidenum">
              <a:rPr lang="en-US" smtClean="0"/>
              <a:pPr/>
              <a:t>14</a:t>
            </a:fld>
            <a:endParaRPr lang="en-US" dirty="0"/>
          </a:p>
        </p:txBody>
      </p:sp>
    </p:spTree>
    <p:extLst>
      <p:ext uri="{BB962C8B-B14F-4D97-AF65-F5344CB8AC3E}">
        <p14:creationId xmlns:p14="http://schemas.microsoft.com/office/powerpoint/2010/main" val="638493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A365-90C3-4CB0-8176-EB735E7B180F}"/>
              </a:ext>
            </a:extLst>
          </p:cNvPr>
          <p:cNvSpPr>
            <a:spLocks noGrp="1"/>
          </p:cNvSpPr>
          <p:nvPr>
            <p:ph type="title"/>
          </p:nvPr>
        </p:nvSpPr>
        <p:spPr>
          <a:xfrm>
            <a:off x="3852595" y="137248"/>
            <a:ext cx="1438807" cy="273844"/>
          </a:xfrm>
        </p:spPr>
        <p:txBody>
          <a:bodyPr/>
          <a:lstStyle/>
          <a:p>
            <a:r>
              <a:rPr lang="en-US" sz="1600" dirty="0"/>
              <a:t>Backup Slides</a:t>
            </a:r>
          </a:p>
        </p:txBody>
      </p:sp>
      <p:sp>
        <p:nvSpPr>
          <p:cNvPr id="4" name="Slide Number Placeholder 3">
            <a:extLst>
              <a:ext uri="{FF2B5EF4-FFF2-40B4-BE49-F238E27FC236}">
                <a16:creationId xmlns:a16="http://schemas.microsoft.com/office/drawing/2014/main" id="{F63F2C62-727C-49DA-99BC-03468B37F3CD}"/>
              </a:ext>
            </a:extLst>
          </p:cNvPr>
          <p:cNvSpPr>
            <a:spLocks noGrp="1"/>
          </p:cNvSpPr>
          <p:nvPr>
            <p:ph type="sldNum" sz="quarter" idx="12"/>
          </p:nvPr>
        </p:nvSpPr>
        <p:spPr/>
        <p:txBody>
          <a:bodyPr/>
          <a:lstStyle/>
          <a:p>
            <a:fld id="{17918391-D411-FE40-AAD7-861AE5233E0E}" type="slidenum">
              <a:rPr lang="en-US" smtClean="0"/>
              <a:pPr/>
              <a:t>15</a:t>
            </a:fld>
            <a:endParaRPr lang="en-US" dirty="0"/>
          </a:p>
        </p:txBody>
      </p:sp>
      <p:sp>
        <p:nvSpPr>
          <p:cNvPr id="6" name="Text Placeholder 2">
            <a:extLst>
              <a:ext uri="{FF2B5EF4-FFF2-40B4-BE49-F238E27FC236}">
                <a16:creationId xmlns:a16="http://schemas.microsoft.com/office/drawing/2014/main" id="{EB0B02BE-37C6-46F7-8E7D-84CAFD598E9D}"/>
              </a:ext>
            </a:extLst>
          </p:cNvPr>
          <p:cNvSpPr>
            <a:spLocks noGrp="1"/>
          </p:cNvSpPr>
          <p:nvPr>
            <p:ph type="body" idx="4294967295"/>
          </p:nvPr>
        </p:nvSpPr>
        <p:spPr>
          <a:xfrm>
            <a:off x="99060" y="624840"/>
            <a:ext cx="8942159" cy="3543299"/>
          </a:xfrm>
        </p:spPr>
        <p:txBody>
          <a:bodyPr>
            <a:normAutofit lnSpcReduction="10000"/>
          </a:bodyPr>
          <a:lstStyle/>
          <a:p>
            <a:pPr marL="36576" indent="0">
              <a:buNone/>
            </a:pPr>
            <a:r>
              <a:rPr lang="en-US" sz="1000" b="1" dirty="0">
                <a:solidFill>
                  <a:srgbClr val="FF0000"/>
                </a:solidFill>
              </a:rPr>
              <a:t>RF Bypasses</a:t>
            </a:r>
            <a:r>
              <a:rPr lang="en-US" sz="1000" b="1" dirty="0"/>
              <a:t> </a:t>
            </a:r>
            <a:r>
              <a:rPr lang="en-US" sz="1000" dirty="0"/>
              <a:t>			</a:t>
            </a:r>
            <a:r>
              <a:rPr lang="en-US" sz="1000" dirty="0">
                <a:hlinkClick r:id="rId3"/>
              </a:rPr>
              <a:t>https://edms.cern.ch/document/434204/1</a:t>
            </a:r>
            <a:r>
              <a:rPr lang="en-US" sz="1000" dirty="0"/>
              <a:t>	</a:t>
            </a:r>
            <a:r>
              <a:rPr lang="en-US" sz="1000" b="1" i="1" dirty="0"/>
              <a:t> </a:t>
            </a:r>
            <a:r>
              <a:rPr lang="en-US" sz="1000" dirty="0"/>
              <a:t>(PS)</a:t>
            </a:r>
          </a:p>
          <a:p>
            <a:pPr marL="36576" indent="0">
              <a:buNone/>
            </a:pPr>
            <a:r>
              <a:rPr lang="en-US" sz="1000" dirty="0">
                <a:solidFill>
                  <a:srgbClr val="FF0000"/>
                </a:solidFill>
              </a:rPr>
              <a:t>			</a:t>
            </a:r>
            <a:r>
              <a:rPr lang="en-US" sz="1000" dirty="0">
                <a:solidFill>
                  <a:srgbClr val="FF0000"/>
                </a:solidFill>
                <a:hlinkClick r:id="rId4"/>
              </a:rPr>
              <a:t>https://edms.cern.ch/document/1579881/1</a:t>
            </a:r>
            <a:r>
              <a:rPr lang="en-US" sz="1000" dirty="0">
                <a:solidFill>
                  <a:srgbClr val="FF0000"/>
                </a:solidFill>
              </a:rPr>
              <a:t>	</a:t>
            </a:r>
            <a:r>
              <a:rPr lang="en-US" sz="1000" b="1" i="1" dirty="0"/>
              <a:t> </a:t>
            </a:r>
            <a:r>
              <a:rPr lang="en-US" sz="1000" dirty="0"/>
              <a:t>(PSB)</a:t>
            </a:r>
            <a:endParaRPr lang="en-US" sz="1000" dirty="0">
              <a:solidFill>
                <a:srgbClr val="FF0000"/>
              </a:solidFill>
            </a:endParaRPr>
          </a:p>
          <a:p>
            <a:pPr marL="36576" indent="0">
              <a:buNone/>
            </a:pPr>
            <a:r>
              <a:rPr lang="en-US" sz="1000" b="1" dirty="0">
                <a:solidFill>
                  <a:srgbClr val="FF0000"/>
                </a:solidFill>
              </a:rPr>
              <a:t>Electronic Modules</a:t>
            </a:r>
          </a:p>
          <a:p>
            <a:pPr marL="36576" indent="0">
              <a:buNone/>
            </a:pPr>
            <a:r>
              <a:rPr lang="en-US" sz="1000" b="1" i="1" dirty="0"/>
              <a:t>TWC200 Cavity Sum (2020)</a:t>
            </a:r>
            <a:r>
              <a:rPr lang="en-US" sz="1000" dirty="0"/>
              <a:t>		https://edms.cern.ch/item/EDA-04228-V1-0/0</a:t>
            </a:r>
          </a:p>
          <a:p>
            <a:pPr marL="36576" indent="0">
              <a:buNone/>
            </a:pPr>
            <a:r>
              <a:rPr lang="en-US" sz="1000" b="1" i="1" dirty="0"/>
              <a:t>Fiber Optic Transmitter/Receiver new versions (2018)</a:t>
            </a:r>
          </a:p>
          <a:p>
            <a:pPr marL="36576" indent="0">
              <a:buNone/>
            </a:pPr>
            <a:r>
              <a:rPr lang="en-US" sz="1000" dirty="0">
                <a:hlinkClick r:id="rId5"/>
              </a:rPr>
              <a:t>https://edms.cern.ch/item/EDA-01380-V6-0/0</a:t>
            </a:r>
            <a:endParaRPr lang="en-US" sz="1000" dirty="0"/>
          </a:p>
          <a:p>
            <a:pPr marL="36576" indent="0">
              <a:buNone/>
            </a:pPr>
            <a:r>
              <a:rPr lang="en-US" sz="1000" dirty="0">
                <a:hlinkClick r:id="rId6"/>
              </a:rPr>
              <a:t>https://edms.cern.ch/item/EDA-01382-V6-0/0</a:t>
            </a:r>
            <a:endParaRPr lang="en-US" sz="1000" dirty="0"/>
          </a:p>
          <a:p>
            <a:pPr marL="36576" indent="0">
              <a:buNone/>
            </a:pPr>
            <a:r>
              <a:rPr lang="en-US" sz="1000" dirty="0"/>
              <a:t>Documentation (Bloc Diagram, Setting Up, …) 	</a:t>
            </a:r>
            <a:r>
              <a:rPr lang="en-US" sz="1000" dirty="0">
                <a:hlinkClick r:id="rId7" action="ppaction://hlinkfile"/>
              </a:rPr>
              <a:t>\\cern.ch\dfs\Departments\AB\Groups\RF\Machines\LHC\LowLevel\Modules\RF_TX_D</a:t>
            </a:r>
            <a:endParaRPr lang="en-US" sz="1000" dirty="0"/>
          </a:p>
          <a:p>
            <a:pPr marL="36576" indent="0">
              <a:buNone/>
            </a:pPr>
            <a:r>
              <a:rPr lang="en-US" sz="1000" dirty="0"/>
              <a:t>			 </a:t>
            </a:r>
            <a:r>
              <a:rPr lang="en-US" sz="1000" dirty="0">
                <a:hlinkClick r:id="rId8" action="ppaction://hlinkfile"/>
              </a:rPr>
              <a:t>\\cern.ch\dfs\Departments\AB\Groups\RF\Machines\LHC\LowLevel\Modules\RF_RX_D</a:t>
            </a:r>
            <a:endParaRPr lang="en-US" sz="1000" dirty="0"/>
          </a:p>
          <a:p>
            <a:pPr marL="36576" indent="0">
              <a:buNone/>
            </a:pPr>
            <a:r>
              <a:rPr lang="en-US" sz="1000" b="1" i="1" dirty="0"/>
              <a:t>SPS Ions Master/Slave DDS (2016)</a:t>
            </a:r>
            <a:r>
              <a:rPr lang="en-US" sz="1000" dirty="0"/>
              <a:t>	</a:t>
            </a:r>
            <a:r>
              <a:rPr lang="en-US" sz="1000" dirty="0">
                <a:hlinkClick r:id="rId9"/>
              </a:rPr>
              <a:t>https://edms.cern.ch/project/EDA-01990</a:t>
            </a:r>
            <a:r>
              <a:rPr lang="en-US" sz="1000" dirty="0"/>
              <a:t>	</a:t>
            </a:r>
            <a:r>
              <a:rPr lang="en-US" sz="1000" dirty="0">
                <a:hlinkClick r:id="rId10"/>
              </a:rPr>
              <a:t>https://edms.cern.ch/project/EDA-02017</a:t>
            </a:r>
            <a:endParaRPr lang="en-US" sz="1000" dirty="0"/>
          </a:p>
          <a:p>
            <a:pPr marL="36576" indent="0">
              <a:buNone/>
            </a:pPr>
            <a:r>
              <a:rPr lang="en-US" sz="1000" dirty="0"/>
              <a:t>Documentation (Bloc Diagram, Setting Up, …) 	</a:t>
            </a:r>
            <a:r>
              <a:rPr lang="en-US" sz="1000" dirty="0">
                <a:hlinkClick r:id="rId11" action="ppaction://hlinkfile"/>
              </a:rPr>
              <a:t>\\cern.ch\dfs\Departments\AB\Groups\RF\Machines\SPS\LowLevel\Modules\MasterDDS</a:t>
            </a:r>
            <a:endParaRPr lang="en-US" sz="1000" dirty="0"/>
          </a:p>
          <a:p>
            <a:pPr marL="36576" indent="0">
              <a:buNone/>
            </a:pPr>
            <a:r>
              <a:rPr lang="en-US" sz="1000" dirty="0"/>
              <a:t>			</a:t>
            </a:r>
            <a:r>
              <a:rPr lang="en-US" sz="1000" dirty="0">
                <a:hlinkClick r:id="rId12" action="ppaction://hlinkfile"/>
              </a:rPr>
              <a:t>\\cern.ch\dfs\Departments\AB\Groups\RF\Machines\SPS\LowLevel\Modules\SlaveDDS</a:t>
            </a:r>
            <a:endParaRPr lang="en-US" sz="1000" dirty="0"/>
          </a:p>
          <a:p>
            <a:pPr marL="36576" indent="0">
              <a:buNone/>
            </a:pPr>
            <a:r>
              <a:rPr lang="en-US" sz="1000" b="1" i="1" dirty="0"/>
              <a:t>SPS Frequency Program DSP (2016)</a:t>
            </a:r>
            <a:r>
              <a:rPr lang="en-US" sz="1000" dirty="0"/>
              <a:t>	</a:t>
            </a:r>
            <a:r>
              <a:rPr lang="en-US" sz="1000" dirty="0">
                <a:hlinkClick r:id="rId13"/>
              </a:rPr>
              <a:t>https://edms.cern.ch/document/1399781/1</a:t>
            </a:r>
            <a:endParaRPr lang="en-US" sz="1000" dirty="0"/>
          </a:p>
          <a:p>
            <a:pPr marL="36576" indent="0">
              <a:buNone/>
            </a:pPr>
            <a:r>
              <a:rPr lang="en-US" sz="1000" dirty="0"/>
              <a:t>Documentation (Bloc Diagram, Setting Up, …) 	</a:t>
            </a:r>
            <a:r>
              <a:rPr lang="en-US" sz="1000" dirty="0">
                <a:hlinkClick r:id="rId12" action="ppaction://hlinkfile"/>
              </a:rPr>
              <a:t>\\cern.ch\dfs\Departments\AB\Groups\RF\Machines\SPS\LowLevel\Modules\SlaveDDS</a:t>
            </a:r>
            <a:endParaRPr lang="en-US" sz="1000" dirty="0"/>
          </a:p>
          <a:p>
            <a:pPr marL="36576" indent="0">
              <a:buNone/>
            </a:pPr>
            <a:r>
              <a:rPr lang="en-US" sz="1000" b="1" i="1" dirty="0"/>
              <a:t>LHC Dual Frequency Program (2012)</a:t>
            </a:r>
            <a:r>
              <a:rPr lang="en-US" sz="1000" dirty="0"/>
              <a:t>	</a:t>
            </a:r>
            <a:r>
              <a:rPr lang="en-US" sz="1000" dirty="0">
                <a:hlinkClick r:id="rId14"/>
              </a:rPr>
              <a:t>https://edms.cern.ch/project/EDA-01866</a:t>
            </a:r>
            <a:endParaRPr lang="en-US" sz="1000" dirty="0"/>
          </a:p>
          <a:p>
            <a:pPr marL="36576" indent="0">
              <a:buNone/>
            </a:pPr>
            <a:r>
              <a:rPr lang="en-US" sz="1000" dirty="0"/>
              <a:t>Documentation (Bloc Diagram, Setting Up, …) 	</a:t>
            </a:r>
            <a:r>
              <a:rPr lang="en-US" sz="1000" dirty="0">
                <a:hlinkClick r:id="rId12" action="ppaction://hlinkfile"/>
              </a:rPr>
              <a:t>\\cern.ch\dfs\Departments\AB\Groups\RF\Machines\SPS\LowLevel\Modules\SlaveDDS</a:t>
            </a:r>
            <a:endParaRPr lang="en-US" sz="1000" dirty="0"/>
          </a:p>
          <a:p>
            <a:pPr marL="36576" indent="0">
              <a:buNone/>
            </a:pPr>
            <a:r>
              <a:rPr lang="en-US" sz="1000" b="1" i="1" dirty="0"/>
              <a:t>LHC </a:t>
            </a:r>
            <a:r>
              <a:rPr lang="en-US" sz="1000" b="1" i="1" dirty="0" err="1"/>
              <a:t>AnalogDemod</a:t>
            </a:r>
            <a:r>
              <a:rPr lang="en-US" sz="1000" b="1" i="1" dirty="0"/>
              <a:t> (2007)</a:t>
            </a:r>
            <a:r>
              <a:rPr lang="en-US" sz="1000" dirty="0"/>
              <a:t>		</a:t>
            </a:r>
            <a:r>
              <a:rPr lang="en-US" sz="1000" dirty="0">
                <a:hlinkClick r:id="rId15"/>
              </a:rPr>
              <a:t>https://edms.cern.ch/project/EDA-01494</a:t>
            </a:r>
            <a:endParaRPr lang="en-US" sz="1000" dirty="0"/>
          </a:p>
          <a:p>
            <a:pPr marL="36576" indent="0">
              <a:buNone/>
            </a:pPr>
            <a:r>
              <a:rPr lang="en-US" sz="1000" dirty="0"/>
              <a:t>Documentation (Bloc Diagram, Setting Up, …) 	</a:t>
            </a:r>
            <a:r>
              <a:rPr lang="en-US" sz="1000" dirty="0">
                <a:hlinkClick r:id="rId12" action="ppaction://hlinkfile"/>
              </a:rPr>
              <a:t>\\cern.ch\dfs\Departments\AB\Groups\RF\Machines\SPS\LowLevel\Modules\SlaveDDS</a:t>
            </a:r>
            <a:endParaRPr lang="en-US" sz="1000" dirty="0"/>
          </a:p>
          <a:p>
            <a:pPr marL="36576" indent="0">
              <a:buNone/>
            </a:pPr>
            <a:endParaRPr lang="en-US" sz="1000" dirty="0"/>
          </a:p>
          <a:p>
            <a:pPr marL="36576" indent="0">
              <a:buNone/>
            </a:pPr>
            <a:r>
              <a:rPr lang="en-US" sz="1000" b="1" i="1" dirty="0">
                <a:solidFill>
                  <a:srgbClr val="FF0000"/>
                </a:solidFill>
              </a:rPr>
              <a:t>CERN LEIR DSP Website (2003)</a:t>
            </a:r>
            <a:r>
              <a:rPr lang="en-US" sz="1000" dirty="0"/>
              <a:t>	</a:t>
            </a:r>
            <a:r>
              <a:rPr lang="en-US" sz="1000" dirty="0">
                <a:hlinkClick r:id="rId16"/>
              </a:rPr>
              <a:t>http://cern.ch/project-leir-dsp-bc</a:t>
            </a:r>
            <a:endParaRPr lang="en-US" sz="1000" dirty="0"/>
          </a:p>
        </p:txBody>
      </p:sp>
    </p:spTree>
    <p:extLst>
      <p:ext uri="{BB962C8B-B14F-4D97-AF65-F5344CB8AC3E}">
        <p14:creationId xmlns:p14="http://schemas.microsoft.com/office/powerpoint/2010/main" val="2011082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A365-90C3-4CB0-8176-EB735E7B180F}"/>
              </a:ext>
            </a:extLst>
          </p:cNvPr>
          <p:cNvSpPr>
            <a:spLocks noGrp="1"/>
          </p:cNvSpPr>
          <p:nvPr>
            <p:ph type="title"/>
          </p:nvPr>
        </p:nvSpPr>
        <p:spPr>
          <a:xfrm>
            <a:off x="3852595" y="137248"/>
            <a:ext cx="1438807" cy="273844"/>
          </a:xfrm>
        </p:spPr>
        <p:txBody>
          <a:bodyPr/>
          <a:lstStyle/>
          <a:p>
            <a:r>
              <a:rPr lang="en-US" sz="1600" dirty="0"/>
              <a:t>Backup Slides</a:t>
            </a:r>
          </a:p>
        </p:txBody>
      </p:sp>
      <p:sp>
        <p:nvSpPr>
          <p:cNvPr id="4" name="Slide Number Placeholder 3">
            <a:extLst>
              <a:ext uri="{FF2B5EF4-FFF2-40B4-BE49-F238E27FC236}">
                <a16:creationId xmlns:a16="http://schemas.microsoft.com/office/drawing/2014/main" id="{F63F2C62-727C-49DA-99BC-03468B37F3CD}"/>
              </a:ext>
            </a:extLst>
          </p:cNvPr>
          <p:cNvSpPr>
            <a:spLocks noGrp="1"/>
          </p:cNvSpPr>
          <p:nvPr>
            <p:ph type="sldNum" sz="quarter" idx="12"/>
          </p:nvPr>
        </p:nvSpPr>
        <p:spPr/>
        <p:txBody>
          <a:bodyPr/>
          <a:lstStyle/>
          <a:p>
            <a:fld id="{17918391-D411-FE40-AAD7-861AE5233E0E}" type="slidenum">
              <a:rPr lang="en-US" smtClean="0"/>
              <a:pPr/>
              <a:t>16</a:t>
            </a:fld>
            <a:endParaRPr lang="en-US" dirty="0"/>
          </a:p>
        </p:txBody>
      </p:sp>
      <p:sp>
        <p:nvSpPr>
          <p:cNvPr id="6" name="Text Placeholder 2">
            <a:extLst>
              <a:ext uri="{FF2B5EF4-FFF2-40B4-BE49-F238E27FC236}">
                <a16:creationId xmlns:a16="http://schemas.microsoft.com/office/drawing/2014/main" id="{EB0B02BE-37C6-46F7-8E7D-84CAFD598E9D}"/>
              </a:ext>
            </a:extLst>
          </p:cNvPr>
          <p:cNvSpPr>
            <a:spLocks noGrp="1"/>
          </p:cNvSpPr>
          <p:nvPr>
            <p:ph type="body" idx="4294967295"/>
          </p:nvPr>
        </p:nvSpPr>
        <p:spPr>
          <a:xfrm>
            <a:off x="99060" y="624840"/>
            <a:ext cx="8942159" cy="3543299"/>
          </a:xfrm>
        </p:spPr>
        <p:txBody>
          <a:bodyPr>
            <a:normAutofit fontScale="92500"/>
          </a:bodyPr>
          <a:lstStyle/>
          <a:p>
            <a:pPr marL="36576" indent="0">
              <a:buNone/>
            </a:pPr>
            <a:r>
              <a:rPr lang="en-US" sz="1000" b="1" dirty="0">
                <a:solidFill>
                  <a:srgbClr val="FF0000"/>
                </a:solidFill>
              </a:rPr>
              <a:t>Electronic Modules (before 2000)</a:t>
            </a:r>
          </a:p>
          <a:p>
            <a:pPr marL="36576" indent="0">
              <a:buNone/>
            </a:pPr>
            <a:endParaRPr lang="en-US" sz="1000" dirty="0"/>
          </a:p>
          <a:p>
            <a:pPr marL="36576" indent="0">
              <a:buNone/>
            </a:pPr>
            <a:r>
              <a:rPr lang="en-GB" sz="1000" dirty="0"/>
              <a:t>GFA Splitter, RF Switch, Frequency Divider, Triple DC SP2T, Smooth SP2T, </a:t>
            </a:r>
            <a:r>
              <a:rPr lang="en-GB" sz="1000" dirty="0" err="1"/>
              <a:t>Div</a:t>
            </a:r>
            <a:r>
              <a:rPr lang="en-GB" sz="1000" dirty="0"/>
              <a:t> Freq, B Train Interface, Optical Serial Link Emitter and Receiver</a:t>
            </a:r>
          </a:p>
          <a:p>
            <a:pPr marL="36576" indent="0">
              <a:buNone/>
            </a:pPr>
            <a:r>
              <a:rPr lang="en-US" sz="1000" dirty="0"/>
              <a:t>Some of them with notes published:</a:t>
            </a:r>
          </a:p>
          <a:p>
            <a:pPr marL="36576" indent="0">
              <a:buNone/>
            </a:pPr>
            <a:r>
              <a:rPr lang="en-US" sz="1000" dirty="0"/>
              <a:t>Triple DC SP2T, CERN-PS-RF-Note-2000-02</a:t>
            </a:r>
          </a:p>
          <a:p>
            <a:pPr marL="36576" indent="0">
              <a:buNone/>
            </a:pPr>
            <a:r>
              <a:rPr lang="en-US" sz="1000" dirty="0">
                <a:hlinkClick r:id="rId3"/>
              </a:rPr>
              <a:t>https://cds.cern.ch/record/960148</a:t>
            </a:r>
            <a:endParaRPr lang="en-US" sz="1000" dirty="0"/>
          </a:p>
          <a:p>
            <a:pPr marL="36576" indent="0">
              <a:buNone/>
            </a:pPr>
            <a:r>
              <a:rPr lang="en-US" sz="1000" dirty="0"/>
              <a:t>CERN-PS-RF-NOTE-96-08 Frequency divider PS/RF-LL 2109</a:t>
            </a:r>
          </a:p>
          <a:p>
            <a:pPr marL="36576" indent="0">
              <a:buNone/>
            </a:pPr>
            <a:r>
              <a:rPr lang="en-US" sz="1000" dirty="0">
                <a:hlinkClick r:id="rId4"/>
              </a:rPr>
              <a:t>https://cds.cern.ch/record/961874</a:t>
            </a:r>
            <a:endParaRPr lang="en-US" sz="1000" dirty="0"/>
          </a:p>
          <a:p>
            <a:pPr marL="36576" indent="0">
              <a:buNone/>
            </a:pPr>
            <a:r>
              <a:rPr lang="en-US" sz="1000" dirty="0">
                <a:hlinkClick r:id="rId5"/>
              </a:rPr>
              <a:t>https://cds.cern.ch/record/960137</a:t>
            </a:r>
            <a:endParaRPr lang="en-US" sz="1000" dirty="0"/>
          </a:p>
          <a:p>
            <a:pPr marL="36576" indent="0">
              <a:buNone/>
            </a:pPr>
            <a:r>
              <a:rPr lang="en-US" sz="1000" dirty="0"/>
              <a:t>PS-RF-Note-98-07 B-Train Interface (on my folder documents)</a:t>
            </a:r>
          </a:p>
          <a:p>
            <a:pPr marL="36576" indent="0">
              <a:buNone/>
            </a:pPr>
            <a:endParaRPr lang="en-US" sz="1000" dirty="0"/>
          </a:p>
          <a:p>
            <a:pPr marL="36576" indent="0">
              <a:buNone/>
            </a:pPr>
            <a:r>
              <a:rPr lang="en-US" sz="1000" b="1" dirty="0">
                <a:solidFill>
                  <a:srgbClr val="FF0000"/>
                </a:solidFill>
              </a:rPr>
              <a:t>Notes</a:t>
            </a:r>
          </a:p>
          <a:p>
            <a:pPr marL="36576" indent="0">
              <a:buNone/>
            </a:pPr>
            <a:r>
              <a:rPr lang="en-US" sz="1000" dirty="0"/>
              <a:t>CERN's LEIR Digital LLRF : system overview and operational experience (2012, co-author)</a:t>
            </a:r>
          </a:p>
          <a:p>
            <a:pPr marL="36576" indent="0">
              <a:buNone/>
            </a:pPr>
            <a:r>
              <a:rPr lang="en-US" sz="1000" dirty="0">
                <a:hlinkClick r:id="rId6"/>
              </a:rPr>
              <a:t>https://cds.cern.ch/record/1287899</a:t>
            </a:r>
            <a:endParaRPr lang="en-US" sz="1000" dirty="0"/>
          </a:p>
          <a:p>
            <a:pPr marL="36576" indent="0">
              <a:buNone/>
            </a:pPr>
            <a:r>
              <a:rPr lang="en-US" sz="1000" dirty="0"/>
              <a:t>The LHC RF System - Experience with beam operation (2011, co-author)</a:t>
            </a:r>
          </a:p>
          <a:p>
            <a:pPr marL="36576" indent="0">
              <a:buNone/>
            </a:pPr>
            <a:r>
              <a:rPr lang="en-US" sz="1000" dirty="0">
                <a:hlinkClick r:id="rId7"/>
              </a:rPr>
              <a:t>https://cds.cern.ch/record/1378471</a:t>
            </a:r>
            <a:endParaRPr lang="en-US" sz="1000" dirty="0"/>
          </a:p>
          <a:p>
            <a:pPr marL="36576" indent="0">
              <a:buNone/>
            </a:pPr>
            <a:r>
              <a:rPr lang="en-US" sz="1000" dirty="0"/>
              <a:t>Hardware and Initial Beam Commissioning of the LHC RF Systems (2008, co-author)</a:t>
            </a:r>
          </a:p>
          <a:p>
            <a:pPr marL="36576" indent="0">
              <a:buNone/>
            </a:pPr>
            <a:r>
              <a:rPr lang="en-US" sz="1000" dirty="0">
                <a:hlinkClick r:id="rId8"/>
              </a:rPr>
              <a:t>https://cds.cern.ch/record/1176380</a:t>
            </a:r>
            <a:endParaRPr lang="en-US" sz="1000" dirty="0"/>
          </a:p>
          <a:p>
            <a:pPr marL="36576" indent="0">
              <a:buNone/>
            </a:pPr>
            <a:r>
              <a:rPr lang="en-US" sz="1000" dirty="0"/>
              <a:t>CERN-PS-RF-NOTE-2002-217 Coupling impedance measurements with the coaxial wire method on the CPS RF bypass</a:t>
            </a:r>
          </a:p>
          <a:p>
            <a:pPr marL="36576" indent="0">
              <a:buNone/>
            </a:pPr>
            <a:r>
              <a:rPr lang="en-US" sz="1000" dirty="0">
                <a:hlinkClick r:id="rId9"/>
              </a:rPr>
              <a:t>https://cds.cern.ch/record/960437</a:t>
            </a:r>
            <a:endParaRPr lang="en-US" sz="1000" dirty="0"/>
          </a:p>
          <a:p>
            <a:pPr marL="36576" indent="0">
              <a:buNone/>
            </a:pPr>
            <a:r>
              <a:rPr lang="en-US" sz="1000" dirty="0"/>
              <a:t>CERN-PS-RF-NOTE-99-02 A test of the phase pick-ups used in the PSB and a suggested modification (co-author)</a:t>
            </a:r>
          </a:p>
          <a:p>
            <a:pPr marL="36576" indent="0">
              <a:buNone/>
            </a:pPr>
            <a:endParaRPr lang="en-US" sz="1000" dirty="0"/>
          </a:p>
        </p:txBody>
      </p:sp>
    </p:spTree>
    <p:extLst>
      <p:ext uri="{BB962C8B-B14F-4D97-AF65-F5344CB8AC3E}">
        <p14:creationId xmlns:p14="http://schemas.microsoft.com/office/powerpoint/2010/main" val="157494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17</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58573" y="1103027"/>
            <a:ext cx="8318464" cy="2594620"/>
          </a:xfrm>
        </p:spPr>
        <p:txBody>
          <a:bodyPr>
            <a:noAutofit/>
          </a:bodyPr>
          <a:lstStyle/>
          <a:p>
            <a:pPr marL="0" indent="0">
              <a:spcAft>
                <a:spcPts val="600"/>
              </a:spcAft>
              <a:buNone/>
            </a:pPr>
            <a:r>
              <a:rPr lang="en-GB" sz="1000" dirty="0">
                <a:solidFill>
                  <a:srgbClr val="FF0000"/>
                </a:solidFill>
              </a:rPr>
              <a:t>1c Knowledge:	</a:t>
            </a:r>
            <a:r>
              <a:rPr lang="en-GB" sz="1000" dirty="0"/>
              <a:t>Beam Control Systems with its various FBs, MDs, Electronic modules (Master-Slave DDS), VNA meas. (S11, S21). </a:t>
            </a:r>
            <a:endParaRPr lang="en-GB" sz="1000" dirty="0">
              <a:solidFill>
                <a:srgbClr val="FF0000"/>
              </a:solidFill>
            </a:endParaRPr>
          </a:p>
          <a:p>
            <a:pPr marL="0" indent="0">
              <a:spcAft>
                <a:spcPts val="600"/>
              </a:spcAft>
              <a:buNone/>
            </a:pPr>
            <a:r>
              <a:rPr lang="en-GB" sz="1000" dirty="0">
                <a:solidFill>
                  <a:srgbClr val="FF0000"/>
                </a:solidFill>
              </a:rPr>
              <a:t>2c Supervision:	</a:t>
            </a:r>
            <a:r>
              <a:rPr lang="en-GB" sz="1000" dirty="0"/>
              <a:t>Outside Firms, Other Departments Services (EN/EL, EN/CV, SMB,…) FSU jobs, Students jobs.</a:t>
            </a:r>
            <a:endParaRPr lang="en-GB" sz="1000" dirty="0">
              <a:solidFill>
                <a:srgbClr val="FF0000"/>
              </a:solidFill>
            </a:endParaRPr>
          </a:p>
          <a:p>
            <a:pPr marL="0" indent="0">
              <a:spcAft>
                <a:spcPts val="600"/>
              </a:spcAft>
              <a:buNone/>
            </a:pPr>
            <a:r>
              <a:rPr lang="en-GB" sz="1000" u="sng" dirty="0">
                <a:solidFill>
                  <a:srgbClr val="FF0000"/>
                </a:solidFill>
              </a:rPr>
              <a:t>3d Relations</a:t>
            </a:r>
            <a:r>
              <a:rPr lang="en-GB" sz="1000" dirty="0">
                <a:solidFill>
                  <a:srgbClr val="FF0000"/>
                </a:solidFill>
              </a:rPr>
              <a:t>:	</a:t>
            </a:r>
            <a:r>
              <a:rPr lang="en-GB" sz="1000" dirty="0"/>
              <a:t>Validation of SPS Tunnel cables length, Choice of BA3 FC lightning, economy purchases, Visits guide &amp; conference speaker.</a:t>
            </a:r>
            <a:endParaRPr lang="en-GB" sz="1000" dirty="0">
              <a:solidFill>
                <a:srgbClr val="FF0000"/>
              </a:solidFill>
            </a:endParaRPr>
          </a:p>
          <a:p>
            <a:pPr marL="0" indent="0">
              <a:spcAft>
                <a:spcPts val="600"/>
              </a:spcAft>
              <a:buNone/>
            </a:pPr>
            <a:r>
              <a:rPr lang="en-GB" sz="1000" dirty="0">
                <a:solidFill>
                  <a:srgbClr val="FF0000"/>
                </a:solidFill>
              </a:rPr>
              <a:t>4e Prob </a:t>
            </a:r>
            <a:r>
              <a:rPr lang="en-GB" sz="1000" dirty="0" err="1">
                <a:solidFill>
                  <a:srgbClr val="FF0000"/>
                </a:solidFill>
              </a:rPr>
              <a:t>resol</a:t>
            </a:r>
            <a:r>
              <a:rPr lang="en-GB" sz="1000" dirty="0">
                <a:solidFill>
                  <a:srgbClr val="FF0000"/>
                </a:solidFill>
              </a:rPr>
              <a:t>:	</a:t>
            </a:r>
            <a:r>
              <a:rPr lang="en-GB" sz="1000" dirty="0"/>
              <a:t>PSB RF Bypass collar refurb and measurements new method (security changes).</a:t>
            </a:r>
            <a:endParaRPr lang="en-GB" sz="1000" dirty="0">
              <a:solidFill>
                <a:srgbClr val="FF0000"/>
              </a:solidFill>
            </a:endParaRPr>
          </a:p>
          <a:p>
            <a:pPr marL="0" indent="0">
              <a:spcAft>
                <a:spcPts val="600"/>
              </a:spcAft>
              <a:buNone/>
            </a:pPr>
            <a:r>
              <a:rPr lang="en-GB" sz="1000" dirty="0">
                <a:solidFill>
                  <a:srgbClr val="FF0000"/>
                </a:solidFill>
              </a:rPr>
              <a:t>5d Innovation:	</a:t>
            </a:r>
            <a:r>
              <a:rPr lang="en-GB" sz="1000" dirty="0"/>
              <a:t>S11 measurements ALARA, Stickers type Bypasses, obsolete comps replacement on fiber optic modules.</a:t>
            </a:r>
            <a:endParaRPr lang="en-GB" sz="1000" dirty="0">
              <a:solidFill>
                <a:srgbClr val="FF0000"/>
              </a:solidFill>
            </a:endParaRPr>
          </a:p>
          <a:p>
            <a:pPr marL="0" indent="0">
              <a:spcAft>
                <a:spcPts val="600"/>
              </a:spcAft>
              <a:buNone/>
            </a:pPr>
            <a:r>
              <a:rPr lang="en-GB" sz="1000" u="sng" dirty="0">
                <a:solidFill>
                  <a:srgbClr val="FF0000"/>
                </a:solidFill>
              </a:rPr>
              <a:t>6e Results </a:t>
            </a:r>
            <a:r>
              <a:rPr lang="en-GB" sz="1000" u="sng" dirty="0" err="1">
                <a:solidFill>
                  <a:srgbClr val="FF0000"/>
                </a:solidFill>
              </a:rPr>
              <a:t>resp</a:t>
            </a:r>
            <a:r>
              <a:rPr lang="en-GB" sz="1000" dirty="0">
                <a:solidFill>
                  <a:srgbClr val="FF0000"/>
                </a:solidFill>
              </a:rPr>
              <a:t>:	</a:t>
            </a:r>
            <a:r>
              <a:rPr lang="en-GB" sz="1000" dirty="0"/>
              <a:t>Ext. Firm/Services Coordination, 1L1 RF Bypass validated.</a:t>
            </a:r>
            <a:endParaRPr lang="en-GB" sz="1000" dirty="0">
              <a:solidFill>
                <a:srgbClr val="FF0000"/>
              </a:solidFill>
            </a:endParaRPr>
          </a:p>
          <a:p>
            <a:pPr marL="0" indent="0">
              <a:spcAft>
                <a:spcPts val="600"/>
              </a:spcAft>
              <a:buNone/>
            </a:pPr>
            <a:r>
              <a:rPr lang="en-GB" sz="1000" u="sng" dirty="0">
                <a:solidFill>
                  <a:srgbClr val="FF0000"/>
                </a:solidFill>
              </a:rPr>
              <a:t>7d Info </a:t>
            </a:r>
            <a:r>
              <a:rPr lang="en-GB" sz="1000" u="sng" dirty="0" err="1">
                <a:solidFill>
                  <a:srgbClr val="FF0000"/>
                </a:solidFill>
              </a:rPr>
              <a:t>manag</a:t>
            </a:r>
            <a:r>
              <a:rPr lang="en-GB" sz="1000" dirty="0">
                <a:solidFill>
                  <a:srgbClr val="FF0000"/>
                </a:solidFill>
              </a:rPr>
              <a:t>:	</a:t>
            </a:r>
            <a:r>
              <a:rPr lang="en-GB" sz="1000" dirty="0"/>
              <a:t>Docs/photos on DFS, CERN Wikis, EDMS, assist F. Caspers on VNA courses JUAS, CAS, share S11 meas. method to EN/EL.</a:t>
            </a:r>
          </a:p>
          <a:p>
            <a:pPr marL="0" indent="0">
              <a:spcAft>
                <a:spcPts val="600"/>
              </a:spcAft>
              <a:buNone/>
            </a:pPr>
            <a:r>
              <a:rPr lang="en-GB" sz="1000" u="sng" dirty="0">
                <a:solidFill>
                  <a:srgbClr val="FF0000"/>
                </a:solidFill>
              </a:rPr>
              <a:t>8d Rules </a:t>
            </a:r>
            <a:r>
              <a:rPr lang="en-GB" sz="1000" u="sng" dirty="0" err="1">
                <a:solidFill>
                  <a:srgbClr val="FF0000"/>
                </a:solidFill>
              </a:rPr>
              <a:t>appl</a:t>
            </a:r>
            <a:r>
              <a:rPr lang="en-GB" sz="1000" dirty="0">
                <a:solidFill>
                  <a:srgbClr val="FF0000"/>
                </a:solidFill>
              </a:rPr>
              <a:t>:	</a:t>
            </a:r>
            <a:r>
              <a:rPr lang="en-GB" sz="1000" dirty="0">
                <a:solidFill>
                  <a:srgbClr val="0055A0"/>
                </a:solidFill>
              </a:rPr>
              <a:t>(or external contacts) While respecting CERN rules I made c</a:t>
            </a:r>
            <a:r>
              <a:rPr lang="en-GB" sz="1000" dirty="0"/>
              <a:t>ontacts with external firms and am Cern Guide and Speaker.</a:t>
            </a:r>
            <a:endParaRPr lang="en-GB" sz="1000" dirty="0">
              <a:solidFill>
                <a:srgbClr val="FF0000"/>
              </a:solidFill>
            </a:endParaRPr>
          </a:p>
          <a:p>
            <a:pPr marL="0" indent="0">
              <a:spcAft>
                <a:spcPts val="600"/>
              </a:spcAft>
              <a:buNone/>
            </a:pPr>
            <a:r>
              <a:rPr lang="en-GB" sz="1000" dirty="0">
                <a:solidFill>
                  <a:srgbClr val="FF0000"/>
                </a:solidFill>
              </a:rPr>
              <a:t>9c Languages:	</a:t>
            </a:r>
            <a:r>
              <a:rPr lang="en-GB" sz="1000" dirty="0"/>
              <a:t>Portuguese. native, French as native, English almost as French, Spanish spoken and written, Italian comprehensive and few 	words.</a:t>
            </a:r>
            <a:endParaRPr lang="en-GB" sz="1000" dirty="0">
              <a:solidFill>
                <a:srgbClr val="FF0000"/>
              </a:solidFill>
            </a:endParaRP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112311"/>
            <a:ext cx="8226854" cy="468717"/>
          </a:xfrm>
        </p:spPr>
        <p:txBody>
          <a:bodyPr/>
          <a:lstStyle/>
          <a:p>
            <a:r>
              <a:rPr lang="fr-CH" sz="3200" dirty="0" err="1"/>
              <a:t>Factors</a:t>
            </a:r>
            <a:r>
              <a:rPr lang="fr-CH" sz="3200" dirty="0"/>
              <a:t> </a:t>
            </a:r>
            <a:r>
              <a:rPr lang="fr-CH" sz="3200" dirty="0" err="1"/>
              <a:t>Analysis</a:t>
            </a:r>
            <a:endParaRPr lang="en-GB" sz="3200" dirty="0"/>
          </a:p>
        </p:txBody>
      </p:sp>
    </p:spTree>
    <p:extLst>
      <p:ext uri="{BB962C8B-B14F-4D97-AF65-F5344CB8AC3E}">
        <p14:creationId xmlns:p14="http://schemas.microsoft.com/office/powerpoint/2010/main" val="145316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f you have any questions, please ask them here! - by hallsofhogwarts -  PaigeeWorld">
            <a:extLst>
              <a:ext uri="{FF2B5EF4-FFF2-40B4-BE49-F238E27FC236}">
                <a16:creationId xmlns:a16="http://schemas.microsoft.com/office/drawing/2014/main" id="{FAC2D44D-B7F9-4538-9768-8529A1820A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1912" y="2127823"/>
            <a:ext cx="1680210" cy="977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2192CF0-E15E-462C-93A8-605790EFD79C}"/>
              </a:ext>
            </a:extLst>
          </p:cNvPr>
          <p:cNvPicPr>
            <a:picLocks noChangeAspect="1"/>
          </p:cNvPicPr>
          <p:nvPr/>
        </p:nvPicPr>
        <p:blipFill>
          <a:blip r:embed="rId4"/>
          <a:stretch>
            <a:fillRect/>
          </a:stretch>
        </p:blipFill>
        <p:spPr>
          <a:xfrm>
            <a:off x="4024216" y="2172528"/>
            <a:ext cx="1375602" cy="887854"/>
          </a:xfrm>
          <a:prstGeom prst="rect">
            <a:avLst/>
          </a:prstGeom>
        </p:spPr>
      </p:pic>
    </p:spTree>
    <p:extLst>
      <p:ext uri="{BB962C8B-B14F-4D97-AF65-F5344CB8AC3E}">
        <p14:creationId xmlns:p14="http://schemas.microsoft.com/office/powerpoint/2010/main" val="36091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0"/>
                                        </p:tgtEl>
                                      </p:cBhvr>
                                      <p:by x="250000" y="250000"/>
                                    </p:animScale>
                                  </p:childTnLst>
                                </p:cTn>
                              </p:par>
                              <p:par>
                                <p:cTn id="7" presetID="42" presetClass="path" presetSubtype="0" fill="hold" nodeType="withEffect">
                                  <p:stCondLst>
                                    <p:cond delay="0"/>
                                  </p:stCondLst>
                                  <p:childTnLst>
                                    <p:animMotion origin="layout" path="M 2.22222E-6 -1.97531E-6 L -0.28698 -0.20926 " pathEditMode="relative" rAng="0" ptsTypes="AA">
                                      <p:cBhvr>
                                        <p:cTn id="8" dur="500" fill="hold"/>
                                        <p:tgtEl>
                                          <p:spTgt spid="10"/>
                                        </p:tgtEl>
                                        <p:attrNameLst>
                                          <p:attrName>ppt_x</p:attrName>
                                          <p:attrName>ppt_y</p:attrName>
                                        </p:attrNameLst>
                                      </p:cBhvr>
                                      <p:rCtr x="-14358" y="-1046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500" fill="hold"/>
                                        <p:tgtEl>
                                          <p:spTgt spid="1030"/>
                                        </p:tgtEl>
                                      </p:cBhvr>
                                      <p:by x="250000" y="250000"/>
                                    </p:animScale>
                                  </p:childTnLst>
                                </p:cTn>
                              </p:par>
                              <p:par>
                                <p:cTn id="15" presetID="42" presetClass="path" presetSubtype="0" fill="hold" nodeType="withEffect">
                                  <p:stCondLst>
                                    <p:cond delay="0"/>
                                  </p:stCondLst>
                                  <p:childTnLst>
                                    <p:animMotion origin="layout" path="M 2.22222E-6 -1.97531E-6 L 0.24548 0.11667 " pathEditMode="relative" rAng="0" ptsTypes="AA">
                                      <p:cBhvr>
                                        <p:cTn id="16" dur="500" fill="hold"/>
                                        <p:tgtEl>
                                          <p:spTgt spid="1030"/>
                                        </p:tgtEl>
                                        <p:attrNameLst>
                                          <p:attrName>ppt_x</p:attrName>
                                          <p:attrName>ppt_y</p:attrName>
                                        </p:attrNameLst>
                                      </p:cBhvr>
                                      <p:rCtr x="12274"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202EB-9DCC-41AE-87A9-5682AE7C216D}"/>
              </a:ext>
            </a:extLst>
          </p:cNvPr>
          <p:cNvSpPr>
            <a:spLocks noGrp="1"/>
          </p:cNvSpPr>
          <p:nvPr>
            <p:ph type="title"/>
          </p:nvPr>
        </p:nvSpPr>
        <p:spPr>
          <a:xfrm>
            <a:off x="458573" y="168662"/>
            <a:ext cx="8226854" cy="705332"/>
          </a:xfrm>
          <a:prstGeom prst="rect">
            <a:avLst/>
          </a:prstGeom>
        </p:spPr>
        <p:txBody>
          <a:bodyPr>
            <a:noAutofit/>
          </a:bodyPr>
          <a:lstStyle/>
          <a:p>
            <a:pPr algn="ctr"/>
            <a:r>
              <a:rPr lang="fr-CH" sz="3200" dirty="0"/>
              <a:t>Academic </a:t>
            </a:r>
            <a:r>
              <a:rPr lang="fr-CH" sz="3200" dirty="0" err="1"/>
              <a:t>studies</a:t>
            </a:r>
            <a:r>
              <a:rPr lang="fr-CH" sz="3200" dirty="0"/>
              <a:t> and </a:t>
            </a:r>
            <a:r>
              <a:rPr lang="fr-CH" sz="3200" dirty="0" err="1"/>
              <a:t>beginning</a:t>
            </a:r>
            <a:r>
              <a:rPr lang="fr-CH" sz="3200" dirty="0"/>
              <a:t> at CERN</a:t>
            </a:r>
            <a:endParaRPr lang="en-GB" sz="3200" dirty="0"/>
          </a:p>
        </p:txBody>
      </p:sp>
      <p:sp>
        <p:nvSpPr>
          <p:cNvPr id="4" name="Text Placeholder 3">
            <a:extLst>
              <a:ext uri="{FF2B5EF4-FFF2-40B4-BE49-F238E27FC236}">
                <a16:creationId xmlns:a16="http://schemas.microsoft.com/office/drawing/2014/main" id="{38F685F7-7FC0-4357-8AED-29C37B9973FB}"/>
              </a:ext>
            </a:extLst>
          </p:cNvPr>
          <p:cNvSpPr>
            <a:spLocks noGrp="1"/>
          </p:cNvSpPr>
          <p:nvPr>
            <p:ph type="body" idx="4294967295"/>
          </p:nvPr>
        </p:nvSpPr>
        <p:spPr>
          <a:xfrm>
            <a:off x="1013637" y="1431851"/>
            <a:ext cx="6487633" cy="2006009"/>
          </a:xfrm>
          <a:prstGeom prst="rect">
            <a:avLst/>
          </a:prstGeom>
        </p:spPr>
        <p:txBody>
          <a:bodyPr anchor="t">
            <a:normAutofit fontScale="32500" lnSpcReduction="20000"/>
          </a:bodyPr>
          <a:lstStyle/>
          <a:p>
            <a:pPr marL="36576" indent="0">
              <a:buNone/>
            </a:pPr>
            <a:r>
              <a:rPr lang="fr-CH" b="1" dirty="0">
                <a:solidFill>
                  <a:srgbClr val="C00000"/>
                </a:solidFill>
              </a:rPr>
              <a:t>1985:</a:t>
            </a:r>
            <a:r>
              <a:rPr lang="fr-CH" dirty="0"/>
              <a:t>		</a:t>
            </a:r>
            <a:r>
              <a:rPr lang="fr-CH" dirty="0">
                <a:solidFill>
                  <a:srgbClr val="000000"/>
                </a:solidFill>
              </a:rPr>
              <a:t>BAC Scientifique</a:t>
            </a:r>
          </a:p>
          <a:p>
            <a:pPr marL="36576" indent="0">
              <a:buNone/>
            </a:pPr>
            <a:r>
              <a:rPr lang="fr-CH" dirty="0">
                <a:solidFill>
                  <a:srgbClr val="000000"/>
                </a:solidFill>
              </a:rPr>
              <a:t>		</a:t>
            </a:r>
            <a:r>
              <a:rPr lang="fr-CH" dirty="0"/>
              <a:t>Escola </a:t>
            </a:r>
            <a:r>
              <a:rPr lang="fr-CH" dirty="0" err="1"/>
              <a:t>Secundária</a:t>
            </a:r>
            <a:r>
              <a:rPr lang="fr-CH" dirty="0"/>
              <a:t> José </a:t>
            </a:r>
            <a:r>
              <a:rPr lang="fr-CH" dirty="0" err="1"/>
              <a:t>Falcão</a:t>
            </a:r>
            <a:r>
              <a:rPr lang="fr-CH" dirty="0"/>
              <a:t> – Coimbra/Portugal</a:t>
            </a:r>
          </a:p>
          <a:p>
            <a:pPr marL="36576" indent="0">
              <a:buNone/>
            </a:pPr>
            <a:endParaRPr lang="fr-CH" b="1" dirty="0">
              <a:solidFill>
                <a:srgbClr val="C00000"/>
              </a:solidFill>
            </a:endParaRPr>
          </a:p>
          <a:p>
            <a:pPr marL="36576" indent="0">
              <a:buNone/>
            </a:pPr>
            <a:r>
              <a:rPr lang="fr-CH" b="1" dirty="0">
                <a:solidFill>
                  <a:srgbClr val="C00000"/>
                </a:solidFill>
              </a:rPr>
              <a:t>1993:</a:t>
            </a:r>
            <a:r>
              <a:rPr lang="fr-CH" dirty="0"/>
              <a:t>		</a:t>
            </a:r>
            <a:r>
              <a:rPr lang="fr-CH" dirty="0">
                <a:solidFill>
                  <a:srgbClr val="000000"/>
                </a:solidFill>
              </a:rPr>
              <a:t>Ingénieur ETS en Électronique </a:t>
            </a:r>
          </a:p>
          <a:p>
            <a:pPr marL="36576" indent="0">
              <a:buNone/>
            </a:pPr>
            <a:r>
              <a:rPr lang="fr-CH" dirty="0">
                <a:solidFill>
                  <a:srgbClr val="000000"/>
                </a:solidFill>
              </a:rPr>
              <a:t>		</a:t>
            </a:r>
            <a:r>
              <a:rPr lang="fr-CH" dirty="0"/>
              <a:t>École d’Ingénieurs de Genève</a:t>
            </a:r>
          </a:p>
          <a:p>
            <a:pPr marL="36576" indent="0">
              <a:buNone/>
            </a:pPr>
            <a:endParaRPr lang="fr-CH" dirty="0"/>
          </a:p>
          <a:p>
            <a:pPr marL="36576" indent="0">
              <a:buNone/>
            </a:pPr>
            <a:r>
              <a:rPr lang="fr-CH" b="1" dirty="0">
                <a:solidFill>
                  <a:srgbClr val="C00000"/>
                </a:solidFill>
              </a:rPr>
              <a:t>09.1993 - 08.1994:</a:t>
            </a:r>
            <a:r>
              <a:rPr lang="fr-CH" dirty="0"/>
              <a:t>	</a:t>
            </a:r>
            <a:r>
              <a:rPr lang="fr-CH" dirty="0" err="1">
                <a:solidFill>
                  <a:srgbClr val="000000"/>
                </a:solidFill>
              </a:rPr>
              <a:t>Technical</a:t>
            </a:r>
            <a:r>
              <a:rPr lang="fr-CH" dirty="0">
                <a:solidFill>
                  <a:srgbClr val="000000"/>
                </a:solidFill>
              </a:rPr>
              <a:t> Support </a:t>
            </a:r>
            <a:r>
              <a:rPr lang="fr-CH" dirty="0" err="1">
                <a:solidFill>
                  <a:srgbClr val="000000"/>
                </a:solidFill>
              </a:rPr>
              <a:t>Engineer</a:t>
            </a:r>
            <a:r>
              <a:rPr lang="fr-CH" dirty="0">
                <a:solidFill>
                  <a:srgbClr val="000000"/>
                </a:solidFill>
              </a:rPr>
              <a:t> for MS Windows Computers</a:t>
            </a:r>
          </a:p>
          <a:p>
            <a:pPr marL="36576" indent="0">
              <a:buNone/>
            </a:pPr>
            <a:r>
              <a:rPr lang="fr-CH" dirty="0">
                <a:solidFill>
                  <a:srgbClr val="000000"/>
                </a:solidFill>
              </a:rPr>
              <a:t>		</a:t>
            </a:r>
            <a:r>
              <a:rPr lang="fr-CH" dirty="0"/>
              <a:t>AST </a:t>
            </a:r>
            <a:r>
              <a:rPr lang="fr-CH" dirty="0" err="1"/>
              <a:t>Research</a:t>
            </a:r>
            <a:r>
              <a:rPr lang="fr-CH" dirty="0"/>
              <a:t> Inc. </a:t>
            </a:r>
            <a:r>
              <a:rPr lang="fr-CH" dirty="0" err="1"/>
              <a:t>Switzerland</a:t>
            </a:r>
            <a:endParaRPr lang="fr-CH" dirty="0"/>
          </a:p>
          <a:p>
            <a:pPr marL="36576" indent="0">
              <a:buNone/>
            </a:pPr>
            <a:endParaRPr lang="fr-CH" dirty="0"/>
          </a:p>
          <a:p>
            <a:pPr marL="36576" indent="0">
              <a:buNone/>
            </a:pPr>
            <a:r>
              <a:rPr lang="fr-CH" b="1" dirty="0">
                <a:solidFill>
                  <a:srgbClr val="C00000"/>
                </a:solidFill>
              </a:rPr>
              <a:t>09.1994:</a:t>
            </a:r>
            <a:r>
              <a:rPr lang="fr-CH" dirty="0"/>
              <a:t>		</a:t>
            </a:r>
            <a:r>
              <a:rPr lang="fr-CH" dirty="0">
                <a:solidFill>
                  <a:srgbClr val="000000"/>
                </a:solidFill>
              </a:rPr>
              <a:t>RF </a:t>
            </a:r>
            <a:r>
              <a:rPr lang="fr-CH" dirty="0" err="1">
                <a:solidFill>
                  <a:srgbClr val="000000"/>
                </a:solidFill>
              </a:rPr>
              <a:t>Technical</a:t>
            </a:r>
            <a:r>
              <a:rPr lang="fr-CH" dirty="0">
                <a:solidFill>
                  <a:srgbClr val="000000"/>
                </a:solidFill>
              </a:rPr>
              <a:t> </a:t>
            </a:r>
            <a:r>
              <a:rPr lang="fr-CH" dirty="0" err="1">
                <a:solidFill>
                  <a:srgbClr val="000000"/>
                </a:solidFill>
              </a:rPr>
              <a:t>Engineer</a:t>
            </a:r>
            <a:r>
              <a:rPr lang="fr-CH" dirty="0">
                <a:solidFill>
                  <a:srgbClr val="000000"/>
                </a:solidFill>
              </a:rPr>
              <a:t> </a:t>
            </a:r>
          </a:p>
          <a:p>
            <a:pPr marL="36576" indent="0">
              <a:buNone/>
            </a:pPr>
            <a:r>
              <a:rPr lang="fr-CH" dirty="0">
                <a:solidFill>
                  <a:srgbClr val="000000"/>
                </a:solidFill>
              </a:rPr>
              <a:t>		</a:t>
            </a:r>
            <a:r>
              <a:rPr lang="fr-CH" dirty="0"/>
              <a:t>CERN</a:t>
            </a:r>
          </a:p>
          <a:p>
            <a:pPr marL="36576" indent="0">
              <a:buNone/>
            </a:pPr>
            <a:endParaRPr lang="en-GB" dirty="0"/>
          </a:p>
        </p:txBody>
      </p:sp>
      <p:sp>
        <p:nvSpPr>
          <p:cNvPr id="9" name="Slide Number Placeholder 8">
            <a:extLst>
              <a:ext uri="{FF2B5EF4-FFF2-40B4-BE49-F238E27FC236}">
                <a16:creationId xmlns:a16="http://schemas.microsoft.com/office/drawing/2014/main" id="{EA542613-8120-48CB-AFAF-1CF149ACFD9B}"/>
              </a:ext>
            </a:extLst>
          </p:cNvPr>
          <p:cNvSpPr>
            <a:spLocks noGrp="1"/>
          </p:cNvSpPr>
          <p:nvPr>
            <p:ph type="sldNum" sz="quarter" idx="12"/>
          </p:nvPr>
        </p:nvSpPr>
        <p:spPr/>
        <p:txBody>
          <a:bodyPr/>
          <a:lstStyle/>
          <a:p>
            <a:fld id="{17918391-D411-FE40-AAD7-861AE5233E0E}" type="slidenum">
              <a:rPr lang="en-US" smtClean="0"/>
              <a:pPr/>
              <a:t>2</a:t>
            </a:fld>
            <a:endParaRPr lang="en-US" dirty="0"/>
          </a:p>
        </p:txBody>
      </p:sp>
    </p:spTree>
    <p:extLst>
      <p:ext uri="{BB962C8B-B14F-4D97-AF65-F5344CB8AC3E}">
        <p14:creationId xmlns:p14="http://schemas.microsoft.com/office/powerpoint/2010/main" val="146910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g on a wood surface&#10;&#10;Description automatically generated with low confidence">
            <a:extLst>
              <a:ext uri="{FF2B5EF4-FFF2-40B4-BE49-F238E27FC236}">
                <a16:creationId xmlns:a16="http://schemas.microsoft.com/office/drawing/2014/main" id="{41190855-F872-4316-8C5E-5A1184ED8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32400" y="1571210"/>
            <a:ext cx="2312473" cy="3083298"/>
          </a:xfrm>
          <a:prstGeom prst="rect">
            <a:avLst/>
          </a:prstGeom>
        </p:spPr>
      </p:pic>
      <p:sp>
        <p:nvSpPr>
          <p:cNvPr id="2" name="Title 1">
            <a:extLst>
              <a:ext uri="{FF2B5EF4-FFF2-40B4-BE49-F238E27FC236}">
                <a16:creationId xmlns:a16="http://schemas.microsoft.com/office/drawing/2014/main" id="{C5764C4D-10D2-453E-9847-E68AB4BA9BFC}"/>
              </a:ext>
            </a:extLst>
          </p:cNvPr>
          <p:cNvSpPr>
            <a:spLocks noGrp="1"/>
          </p:cNvSpPr>
          <p:nvPr>
            <p:ph type="title"/>
          </p:nvPr>
        </p:nvSpPr>
        <p:spPr>
          <a:xfrm>
            <a:off x="458573" y="155828"/>
            <a:ext cx="8226854" cy="468717"/>
          </a:xfrm>
        </p:spPr>
        <p:txBody>
          <a:bodyPr/>
          <a:lstStyle/>
          <a:p>
            <a:r>
              <a:rPr lang="fr-CH" sz="3200" dirty="0" err="1"/>
              <a:t>Career</a:t>
            </a:r>
            <a:r>
              <a:rPr lang="fr-CH" sz="3200" dirty="0"/>
              <a:t> at CERN</a:t>
            </a:r>
            <a:endParaRPr lang="en-GB" sz="3200" dirty="0"/>
          </a:p>
        </p:txBody>
      </p:sp>
      <p:sp>
        <p:nvSpPr>
          <p:cNvPr id="3" name="Text Placeholder 2">
            <a:extLst>
              <a:ext uri="{FF2B5EF4-FFF2-40B4-BE49-F238E27FC236}">
                <a16:creationId xmlns:a16="http://schemas.microsoft.com/office/drawing/2014/main" id="{A36D1423-8C66-442C-A707-C996ADD4948F}"/>
              </a:ext>
            </a:extLst>
          </p:cNvPr>
          <p:cNvSpPr>
            <a:spLocks noGrp="1"/>
          </p:cNvSpPr>
          <p:nvPr>
            <p:ph type="body" idx="4294967295"/>
          </p:nvPr>
        </p:nvSpPr>
        <p:spPr>
          <a:xfrm>
            <a:off x="458573" y="650352"/>
            <a:ext cx="8226854" cy="1018262"/>
          </a:xfrm>
        </p:spPr>
        <p:txBody>
          <a:bodyPr>
            <a:noAutofit/>
          </a:bodyPr>
          <a:lstStyle/>
          <a:p>
            <a:pPr marL="900113" indent="-900113">
              <a:buNone/>
            </a:pPr>
            <a:r>
              <a:rPr lang="en-GB" sz="1000" b="1" dirty="0">
                <a:solidFill>
                  <a:srgbClr val="C00000"/>
                </a:solidFill>
              </a:rPr>
              <a:t>01.09.1994:</a:t>
            </a:r>
            <a:r>
              <a:rPr lang="en-GB" sz="1000" dirty="0"/>
              <a:t>	Started working on the PSB new Digital Beam Control that was being replacing the old Analogue System. </a:t>
            </a:r>
          </a:p>
          <a:p>
            <a:pPr marL="900113" indent="-900113">
              <a:buNone/>
            </a:pPr>
            <a:r>
              <a:rPr lang="en-GB" sz="1000" b="1" dirty="0">
                <a:solidFill>
                  <a:srgbClr val="C00000"/>
                </a:solidFill>
              </a:rPr>
              <a:t>Early 2000:</a:t>
            </a:r>
            <a:r>
              <a:rPr lang="en-GB" sz="1000" dirty="0"/>
              <a:t>	Switch to the PS Beam Control, Machine Start-Up, MDs, </a:t>
            </a:r>
            <a:r>
              <a:rPr lang="en-GB" sz="1000" u="sng" dirty="0"/>
              <a:t>responsibilities</a:t>
            </a:r>
            <a:r>
              <a:rPr lang="en-GB" sz="1000" dirty="0"/>
              <a:t> of certain Systems (One Turn Delay Feedback, AD Beam Control, 200 MHz Cavities, PS RF Bypass ,…), collaboration with BNL (USA) for the LEIR DSP Beam Control (LEIR DSP board and </a:t>
            </a:r>
            <a:r>
              <a:rPr lang="en-GB" sz="1000" dirty="0" err="1"/>
              <a:t>MasterDDS</a:t>
            </a:r>
            <a:r>
              <a:rPr lang="en-GB" sz="1000" dirty="0"/>
              <a:t>, manufacturing of all the mother and daughter boards, </a:t>
            </a:r>
            <a:r>
              <a:rPr lang="en-GB" sz="1000" u="sng" dirty="0"/>
              <a:t>supervision of a CERN employee Joao Carlos Oliveira</a:t>
            </a:r>
            <a:r>
              <a:rPr lang="en-GB" sz="1000" dirty="0"/>
              <a:t> for electronics modules, MDs, Website), Cern Guide.</a:t>
            </a:r>
          </a:p>
          <a:p>
            <a:pPr marL="36576" indent="0">
              <a:buNone/>
            </a:pPr>
            <a:endParaRPr lang="en-GB" sz="1000" dirty="0">
              <a:solidFill>
                <a:srgbClr val="000000"/>
              </a:solidFill>
            </a:endParaRPr>
          </a:p>
        </p:txBody>
      </p:sp>
      <p:sp>
        <p:nvSpPr>
          <p:cNvPr id="4" name="Slide Number Placeholder 3">
            <a:extLst>
              <a:ext uri="{FF2B5EF4-FFF2-40B4-BE49-F238E27FC236}">
                <a16:creationId xmlns:a16="http://schemas.microsoft.com/office/drawing/2014/main" id="{C4331B9C-7C76-4120-AAEA-E347AC4F89F7}"/>
              </a:ext>
            </a:extLst>
          </p:cNvPr>
          <p:cNvSpPr>
            <a:spLocks noGrp="1"/>
          </p:cNvSpPr>
          <p:nvPr>
            <p:ph type="sldNum" sz="quarter" idx="12"/>
          </p:nvPr>
        </p:nvSpPr>
        <p:spPr/>
        <p:txBody>
          <a:bodyPr/>
          <a:lstStyle/>
          <a:p>
            <a:fld id="{17918391-D411-FE40-AAD7-861AE5233E0E}" type="slidenum">
              <a:rPr lang="en-US" smtClean="0"/>
              <a:pPr/>
              <a:t>3</a:t>
            </a:fld>
            <a:endParaRPr lang="en-US" dirty="0"/>
          </a:p>
        </p:txBody>
      </p:sp>
      <p:sp>
        <p:nvSpPr>
          <p:cNvPr id="5" name="Rectangle 2">
            <a:extLst>
              <a:ext uri="{FF2B5EF4-FFF2-40B4-BE49-F238E27FC236}">
                <a16:creationId xmlns:a16="http://schemas.microsoft.com/office/drawing/2014/main" id="{EC6B1C8A-3DC3-4B48-91AF-9DD29F63B516}"/>
              </a:ext>
            </a:extLst>
          </p:cNvPr>
          <p:cNvSpPr>
            <a:spLocks noChangeArrowheads="1"/>
          </p:cNvSpPr>
          <p:nvPr/>
        </p:nvSpPr>
        <p:spPr bwMode="auto">
          <a:xfrm>
            <a:off x="7758712" y="3537541"/>
            <a:ext cx="1446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6" name="Picture 15" descr="A picture containing indoor, metal, silver, gun&#10;&#10;Description automatically generated">
            <a:extLst>
              <a:ext uri="{FF2B5EF4-FFF2-40B4-BE49-F238E27FC236}">
                <a16:creationId xmlns:a16="http://schemas.microsoft.com/office/drawing/2014/main" id="{3BB23E37-457C-4A31-9CFD-8842B29A5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447" y="2104238"/>
            <a:ext cx="2789772" cy="2092329"/>
          </a:xfrm>
          <a:prstGeom prst="rect">
            <a:avLst/>
          </a:prstGeom>
        </p:spPr>
      </p:pic>
      <p:pic>
        <p:nvPicPr>
          <p:cNvPr id="14" name="Picture 13">
            <a:extLst>
              <a:ext uri="{FF2B5EF4-FFF2-40B4-BE49-F238E27FC236}">
                <a16:creationId xmlns:a16="http://schemas.microsoft.com/office/drawing/2014/main" id="{5F0C8C1D-9F0D-4554-8708-F90F070E38A3}"/>
              </a:ext>
            </a:extLst>
          </p:cNvPr>
          <p:cNvPicPr>
            <a:picLocks noChangeAspect="1"/>
          </p:cNvPicPr>
          <p:nvPr/>
        </p:nvPicPr>
        <p:blipFill>
          <a:blip r:embed="rId5"/>
          <a:stretch>
            <a:fillRect/>
          </a:stretch>
        </p:blipFill>
        <p:spPr>
          <a:xfrm>
            <a:off x="3127383" y="2628740"/>
            <a:ext cx="3105749" cy="1258237"/>
          </a:xfrm>
          <a:prstGeom prst="rect">
            <a:avLst/>
          </a:prstGeom>
        </p:spPr>
      </p:pic>
      <p:pic>
        <p:nvPicPr>
          <p:cNvPr id="7" name="Picture 6">
            <a:extLst>
              <a:ext uri="{FF2B5EF4-FFF2-40B4-BE49-F238E27FC236}">
                <a16:creationId xmlns:a16="http://schemas.microsoft.com/office/drawing/2014/main" id="{284734A9-029E-4BE6-B090-4AD7194A9074}"/>
              </a:ext>
            </a:extLst>
          </p:cNvPr>
          <p:cNvPicPr>
            <a:picLocks noChangeAspect="1"/>
          </p:cNvPicPr>
          <p:nvPr/>
        </p:nvPicPr>
        <p:blipFill>
          <a:blip r:embed="rId6"/>
          <a:stretch>
            <a:fillRect/>
          </a:stretch>
        </p:blipFill>
        <p:spPr>
          <a:xfrm>
            <a:off x="538262" y="2246178"/>
            <a:ext cx="4161253" cy="1729169"/>
          </a:xfrm>
          <a:prstGeom prst="rect">
            <a:avLst/>
          </a:prstGeom>
        </p:spPr>
      </p:pic>
      <p:pic>
        <p:nvPicPr>
          <p:cNvPr id="12" name="Picture 11">
            <a:extLst>
              <a:ext uri="{FF2B5EF4-FFF2-40B4-BE49-F238E27FC236}">
                <a16:creationId xmlns:a16="http://schemas.microsoft.com/office/drawing/2014/main" id="{E88B681C-C7DC-4C32-BCAB-F10EE61BEF28}"/>
              </a:ext>
            </a:extLst>
          </p:cNvPr>
          <p:cNvPicPr>
            <a:picLocks noChangeAspect="1"/>
          </p:cNvPicPr>
          <p:nvPr/>
        </p:nvPicPr>
        <p:blipFill>
          <a:blip r:embed="rId7"/>
          <a:stretch>
            <a:fillRect/>
          </a:stretch>
        </p:blipFill>
        <p:spPr>
          <a:xfrm>
            <a:off x="102781" y="2066694"/>
            <a:ext cx="3070212" cy="2092329"/>
          </a:xfrm>
          <a:prstGeom prst="rect">
            <a:avLst/>
          </a:prstGeom>
        </p:spPr>
      </p:pic>
    </p:spTree>
    <p:extLst>
      <p:ext uri="{BB962C8B-B14F-4D97-AF65-F5344CB8AC3E}">
        <p14:creationId xmlns:p14="http://schemas.microsoft.com/office/powerpoint/2010/main" val="7454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2"/>
                                        </p:tgtEl>
                                      </p:cBhvr>
                                      <p:by x="200000" y="200000"/>
                                    </p:animScale>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42" presetClass="path" presetSubtype="0" accel="50000" decel="50000" fill="hold" nodeType="withEffect">
                                  <p:stCondLst>
                                    <p:cond delay="0"/>
                                  </p:stCondLst>
                                  <p:childTnLst>
                                    <p:animMotion origin="layout" path="M 3.33333E-6 3.08642E-6 L 0.32083 -0.10525 " pathEditMode="relative" rAng="0" ptsTypes="AA">
                                      <p:cBhvr>
                                        <p:cTn id="8" dur="500" fill="hold"/>
                                        <p:tgtEl>
                                          <p:spTgt spid="12"/>
                                        </p:tgtEl>
                                        <p:attrNameLst>
                                          <p:attrName>ppt_x</p:attrName>
                                          <p:attrName>ppt_y</p:attrName>
                                        </p:attrNameLst>
                                      </p:cBhvr>
                                      <p:rCtr x="16042" y="-5278"/>
                                    </p:animMotion>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500" fill="hold"/>
                                        <p:tgtEl>
                                          <p:spTgt spid="14"/>
                                        </p:tgtEl>
                                      </p:cBhvr>
                                      <p:by x="200000" y="200000"/>
                                    </p:animScale>
                                  </p:childTnLst>
                                </p:cTn>
                              </p:par>
                              <p:par>
                                <p:cTn id="13" presetID="42" presetClass="path" presetSubtype="0" accel="50000" decel="50000" fill="hold" nodeType="withEffect">
                                  <p:stCondLst>
                                    <p:cond delay="0"/>
                                  </p:stCondLst>
                                  <p:childTnLst>
                                    <p:animMotion origin="layout" path="M 4.44444E-6 -3.33333E-6 L -0.01181 -0.13333 " pathEditMode="relative" rAng="0" ptsTypes="AA">
                                      <p:cBhvr>
                                        <p:cTn id="14" dur="600" fill="hold"/>
                                        <p:tgtEl>
                                          <p:spTgt spid="14"/>
                                        </p:tgtEl>
                                        <p:attrNameLst>
                                          <p:attrName>ppt_x</p:attrName>
                                          <p:attrName>ppt_y</p:attrName>
                                        </p:attrNameLst>
                                      </p:cBhvr>
                                      <p:rCtr x="-590" y="-6667"/>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6" presetClass="emph" presetSubtype="0" fill="hold" nodeType="withEffect">
                                  <p:stCondLst>
                                    <p:cond delay="0"/>
                                  </p:stCondLst>
                                  <p:childTnLst>
                                    <p:animScale>
                                      <p:cBhvr>
                                        <p:cTn id="20" dur="500" fill="hold"/>
                                        <p:tgtEl>
                                          <p:spTgt spid="16"/>
                                        </p:tgtEl>
                                      </p:cBhvr>
                                      <p:by x="200000" y="200000"/>
                                    </p:animScale>
                                  </p:childTnLst>
                                </p:cTn>
                              </p:par>
                              <p:par>
                                <p:cTn id="21" presetID="42" presetClass="path" presetSubtype="0" accel="50000" decel="50000" fill="hold" nodeType="withEffect">
                                  <p:stCondLst>
                                    <p:cond delay="0"/>
                                  </p:stCondLst>
                                  <p:childTnLst>
                                    <p:animMotion origin="layout" path="M -1.11111E-6 -4.32099E-6 L -0.33611 -0.11265 " pathEditMode="relative" rAng="0" ptsTypes="AA">
                                      <p:cBhvr>
                                        <p:cTn id="22" dur="500" fill="hold"/>
                                        <p:tgtEl>
                                          <p:spTgt spid="16"/>
                                        </p:tgtEl>
                                        <p:attrNameLst>
                                          <p:attrName>ppt_x</p:attrName>
                                          <p:attrName>ppt_y</p:attrName>
                                        </p:attrNameLst>
                                      </p:cBhvr>
                                      <p:rCtr x="-16806" y="-5648"/>
                                    </p:animMotion>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6"/>
                                        </p:tgtEl>
                                        <p:attrNameLst>
                                          <p:attrName>ppt_x</p:attrName>
                                        </p:attrNameLst>
                                      </p:cBhvr>
                                      <p:tavLst>
                                        <p:tav tm="0">
                                          <p:val>
                                            <p:strVal val="ppt_x"/>
                                          </p:val>
                                        </p:tav>
                                        <p:tav tm="100000">
                                          <p:val>
                                            <p:strVal val="ppt_x"/>
                                          </p:val>
                                        </p:tav>
                                      </p:tavLst>
                                    </p:anim>
                                    <p:anim calcmode="lin" valueType="num">
                                      <p:cBhvr additive="base">
                                        <p:cTn id="35" dur="500"/>
                                        <p:tgtEl>
                                          <p:spTgt spid="16"/>
                                        </p:tgtEl>
                                        <p:attrNameLst>
                                          <p:attrName>ppt_y</p:attrName>
                                        </p:attrNameLst>
                                      </p:cBhvr>
                                      <p:tavLst>
                                        <p:tav tm="0">
                                          <p:val>
                                            <p:strVal val="ppt_y"/>
                                          </p:val>
                                        </p:tav>
                                        <p:tav tm="100000">
                                          <p:val>
                                            <p:strVal val="1+ppt_h/2"/>
                                          </p:val>
                                        </p:tav>
                                      </p:tavLst>
                                    </p:anim>
                                    <p:set>
                                      <p:cBhvr>
                                        <p:cTn id="36" dur="1" fill="hold">
                                          <p:stCondLst>
                                            <p:cond delay="499"/>
                                          </p:stCondLst>
                                        </p:cTn>
                                        <p:tgtEl>
                                          <p:spTgt spid="16"/>
                                        </p:tgtEl>
                                        <p:attrNameLst>
                                          <p:attrName>style.visibility</p:attrName>
                                        </p:attrNameLst>
                                      </p:cBhvr>
                                      <p:to>
                                        <p:strVal val="hidden"/>
                                      </p:to>
                                    </p:set>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500"/>
                                        <p:tgtEl>
                                          <p:spTgt spid="7"/>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4C4D-10D2-453E-9847-E68AB4BA9BFC}"/>
              </a:ext>
            </a:extLst>
          </p:cNvPr>
          <p:cNvSpPr>
            <a:spLocks noGrp="1"/>
          </p:cNvSpPr>
          <p:nvPr>
            <p:ph type="title"/>
          </p:nvPr>
        </p:nvSpPr>
        <p:spPr>
          <a:xfrm>
            <a:off x="458573" y="155828"/>
            <a:ext cx="8226854" cy="468717"/>
          </a:xfrm>
        </p:spPr>
        <p:txBody>
          <a:bodyPr/>
          <a:lstStyle/>
          <a:p>
            <a:r>
              <a:rPr lang="fr-CH" sz="3200" dirty="0" err="1"/>
              <a:t>Career</a:t>
            </a:r>
            <a:r>
              <a:rPr lang="fr-CH" sz="3200" dirty="0"/>
              <a:t> at CERN</a:t>
            </a:r>
            <a:endParaRPr lang="en-GB" sz="3200" dirty="0"/>
          </a:p>
        </p:txBody>
      </p:sp>
      <p:sp>
        <p:nvSpPr>
          <p:cNvPr id="3" name="Text Placeholder 2">
            <a:extLst>
              <a:ext uri="{FF2B5EF4-FFF2-40B4-BE49-F238E27FC236}">
                <a16:creationId xmlns:a16="http://schemas.microsoft.com/office/drawing/2014/main" id="{A36D1423-8C66-442C-A707-C996ADD4948F}"/>
              </a:ext>
            </a:extLst>
          </p:cNvPr>
          <p:cNvSpPr>
            <a:spLocks noGrp="1"/>
          </p:cNvSpPr>
          <p:nvPr>
            <p:ph type="body" idx="4294967295"/>
          </p:nvPr>
        </p:nvSpPr>
        <p:spPr>
          <a:xfrm>
            <a:off x="458573" y="650352"/>
            <a:ext cx="8226854" cy="1082195"/>
          </a:xfrm>
        </p:spPr>
        <p:txBody>
          <a:bodyPr>
            <a:noAutofit/>
          </a:bodyPr>
          <a:lstStyle/>
          <a:p>
            <a:pPr marL="900113" indent="-900113" defTabSz="900113">
              <a:buNone/>
            </a:pPr>
            <a:r>
              <a:rPr lang="en-GB" sz="1000" b="1" dirty="0">
                <a:solidFill>
                  <a:srgbClr val="C00000"/>
                </a:solidFill>
              </a:rPr>
              <a:t>2005:</a:t>
            </a:r>
            <a:r>
              <a:rPr lang="en-GB" sz="1000" dirty="0"/>
              <a:t>	CERN PS and SL Divisions merged, while still working for the PS Complex (…, Synoptics of all Beam Controls in EDMS), moved to Prévessin and started working within the FPGA Developers Team.</a:t>
            </a:r>
          </a:p>
          <a:p>
            <a:pPr marL="900113" indent="-900113" defTabSz="900113">
              <a:buNone/>
            </a:pPr>
            <a:r>
              <a:rPr lang="en-GB" sz="1000" dirty="0"/>
              <a:t>	Several modules, ex. SPS FFA with Master and Slave DDS (2016) for Ions with presentation to the section</a:t>
            </a:r>
          </a:p>
          <a:p>
            <a:pPr marL="900113" indent="-900113" defTabSz="900113">
              <a:buNone/>
            </a:pPr>
            <a:r>
              <a:rPr lang="en-GB" sz="1000" dirty="0"/>
              <a:t>	Collaboration with CS Section for LabView integration, instruments DO with Tech Spec and purchasing, Piquet Service, Member of the CERN Electronics Users Group, attended Seminars for Electronics and FPGA. CERN Visits Guide and Conference Speaker.</a:t>
            </a:r>
          </a:p>
          <a:p>
            <a:pPr marL="900113" indent="-900113">
              <a:buNone/>
            </a:pPr>
            <a:endParaRPr lang="en-GB" sz="1000" dirty="0">
              <a:solidFill>
                <a:srgbClr val="000000"/>
              </a:solidFill>
            </a:endParaRPr>
          </a:p>
          <a:p>
            <a:pPr marL="36576" indent="0">
              <a:buNone/>
            </a:pPr>
            <a:endParaRPr lang="en-GB" sz="1000" dirty="0">
              <a:solidFill>
                <a:srgbClr val="000000"/>
              </a:solidFill>
            </a:endParaRPr>
          </a:p>
        </p:txBody>
      </p:sp>
      <p:sp>
        <p:nvSpPr>
          <p:cNvPr id="4" name="Slide Number Placeholder 3">
            <a:extLst>
              <a:ext uri="{FF2B5EF4-FFF2-40B4-BE49-F238E27FC236}">
                <a16:creationId xmlns:a16="http://schemas.microsoft.com/office/drawing/2014/main" id="{C4331B9C-7C76-4120-AAEA-E347AC4F89F7}"/>
              </a:ext>
            </a:extLst>
          </p:cNvPr>
          <p:cNvSpPr>
            <a:spLocks noGrp="1"/>
          </p:cNvSpPr>
          <p:nvPr>
            <p:ph type="sldNum" sz="quarter" idx="12"/>
          </p:nvPr>
        </p:nvSpPr>
        <p:spPr/>
        <p:txBody>
          <a:bodyPr/>
          <a:lstStyle/>
          <a:p>
            <a:fld id="{17918391-D411-FE40-AAD7-861AE5233E0E}" type="slidenum">
              <a:rPr lang="en-US" smtClean="0"/>
              <a:pPr/>
              <a:t>4</a:t>
            </a:fld>
            <a:endParaRPr lang="en-US" dirty="0"/>
          </a:p>
        </p:txBody>
      </p:sp>
      <p:sp>
        <p:nvSpPr>
          <p:cNvPr id="5" name="Rectangle 2">
            <a:extLst>
              <a:ext uri="{FF2B5EF4-FFF2-40B4-BE49-F238E27FC236}">
                <a16:creationId xmlns:a16="http://schemas.microsoft.com/office/drawing/2014/main" id="{EC6B1C8A-3DC3-4B48-91AF-9DD29F63B516}"/>
              </a:ext>
            </a:extLst>
          </p:cNvPr>
          <p:cNvSpPr>
            <a:spLocks noChangeArrowheads="1"/>
          </p:cNvSpPr>
          <p:nvPr/>
        </p:nvSpPr>
        <p:spPr bwMode="auto">
          <a:xfrm>
            <a:off x="7758712" y="3537541"/>
            <a:ext cx="1446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6" name="Object 5">
            <a:extLst>
              <a:ext uri="{FF2B5EF4-FFF2-40B4-BE49-F238E27FC236}">
                <a16:creationId xmlns:a16="http://schemas.microsoft.com/office/drawing/2014/main" id="{371B20CD-57E5-47BE-B371-7FECF0AB5074}"/>
              </a:ext>
            </a:extLst>
          </p:cNvPr>
          <p:cNvGraphicFramePr>
            <a:graphicFrameLocks noChangeAspect="1"/>
          </p:cNvGraphicFramePr>
          <p:nvPr>
            <p:extLst>
              <p:ext uri="{D42A27DB-BD31-4B8C-83A1-F6EECF244321}">
                <p14:modId xmlns:p14="http://schemas.microsoft.com/office/powerpoint/2010/main" val="70297740"/>
              </p:ext>
            </p:extLst>
          </p:nvPr>
        </p:nvGraphicFramePr>
        <p:xfrm>
          <a:off x="2395871" y="2799526"/>
          <a:ext cx="2874936" cy="2188146"/>
        </p:xfrm>
        <a:graphic>
          <a:graphicData uri="http://schemas.openxmlformats.org/presentationml/2006/ole">
            <mc:AlternateContent xmlns:mc="http://schemas.openxmlformats.org/markup-compatibility/2006">
              <mc:Choice xmlns:v="urn:schemas-microsoft-com:vml" Requires="v">
                <p:oleObj name="Visio" r:id="rId5" imgW="5783580" imgH="4396842" progId="Visio.Drawing.11">
                  <p:embed/>
                </p:oleObj>
              </mc:Choice>
              <mc:Fallback>
                <p:oleObj name="Visio" r:id="rId5" imgW="5783580" imgH="4396842" progId="Visio.Drawing.11">
                  <p:embed/>
                  <p:pic>
                    <p:nvPicPr>
                      <p:cNvPr id="6" name="Object 5">
                        <a:extLst>
                          <a:ext uri="{FF2B5EF4-FFF2-40B4-BE49-F238E27FC236}">
                            <a16:creationId xmlns:a16="http://schemas.microsoft.com/office/drawing/2014/main" id="{371B20CD-57E5-47BE-B371-7FECF0AB5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871" y="2799526"/>
                        <a:ext cx="2874936" cy="2188146"/>
                      </a:xfrm>
                      <a:prstGeom prst="rect">
                        <a:avLst/>
                      </a:prstGeom>
                      <a:noFill/>
                    </p:spPr>
                  </p:pic>
                </p:oleObj>
              </mc:Fallback>
            </mc:AlternateContent>
          </a:graphicData>
        </a:graphic>
      </p:graphicFrame>
      <p:pic>
        <p:nvPicPr>
          <p:cNvPr id="9" name="Picture 8">
            <a:extLst>
              <a:ext uri="{FF2B5EF4-FFF2-40B4-BE49-F238E27FC236}">
                <a16:creationId xmlns:a16="http://schemas.microsoft.com/office/drawing/2014/main" id="{0343012B-EE7D-401A-BF45-F58CF51E56DA}"/>
              </a:ext>
            </a:extLst>
          </p:cNvPr>
          <p:cNvPicPr>
            <a:picLocks noChangeAspect="1"/>
          </p:cNvPicPr>
          <p:nvPr/>
        </p:nvPicPr>
        <p:blipFill>
          <a:blip r:embed="rId7"/>
          <a:stretch>
            <a:fillRect/>
          </a:stretch>
        </p:blipFill>
        <p:spPr>
          <a:xfrm>
            <a:off x="158332" y="2267662"/>
            <a:ext cx="2410052" cy="1808103"/>
          </a:xfrm>
          <a:prstGeom prst="rect">
            <a:avLst/>
          </a:prstGeom>
        </p:spPr>
      </p:pic>
      <p:sp>
        <p:nvSpPr>
          <p:cNvPr id="8" name="TextBox 7">
            <a:extLst>
              <a:ext uri="{FF2B5EF4-FFF2-40B4-BE49-F238E27FC236}">
                <a16:creationId xmlns:a16="http://schemas.microsoft.com/office/drawing/2014/main" id="{E9B0355D-8E27-48E0-8785-DE001403B756}"/>
              </a:ext>
            </a:extLst>
          </p:cNvPr>
          <p:cNvSpPr txBox="1"/>
          <p:nvPr/>
        </p:nvSpPr>
        <p:spPr>
          <a:xfrm>
            <a:off x="0" y="1911163"/>
            <a:ext cx="820958" cy="276999"/>
          </a:xfrm>
          <a:prstGeom prst="rect">
            <a:avLst/>
          </a:prstGeom>
          <a:noFill/>
        </p:spPr>
        <p:txBody>
          <a:bodyPr wrap="square" rtlCol="0">
            <a:spAutoFit/>
          </a:bodyPr>
          <a:lstStyle/>
          <a:p>
            <a:pPr algn="ctr"/>
            <a:r>
              <a:rPr lang="fr-CH" sz="600" dirty="0" err="1"/>
              <a:t>Finj</a:t>
            </a:r>
            <a:r>
              <a:rPr lang="fr-CH" sz="600" dirty="0"/>
              <a:t> = 4653Frev</a:t>
            </a:r>
          </a:p>
          <a:p>
            <a:pPr algn="ctr"/>
            <a:r>
              <a:rPr lang="fr-CH" sz="600" dirty="0"/>
              <a:t>199.927 MHz</a:t>
            </a:r>
            <a:endParaRPr lang="en-GB" sz="600" dirty="0"/>
          </a:p>
        </p:txBody>
      </p:sp>
      <p:cxnSp>
        <p:nvCxnSpPr>
          <p:cNvPr id="11" name="Straight Arrow Connector 10">
            <a:extLst>
              <a:ext uri="{FF2B5EF4-FFF2-40B4-BE49-F238E27FC236}">
                <a16:creationId xmlns:a16="http://schemas.microsoft.com/office/drawing/2014/main" id="{82ABCF58-088C-4798-B110-013484E4BBA1}"/>
              </a:ext>
            </a:extLst>
          </p:cNvPr>
          <p:cNvCxnSpPr/>
          <p:nvPr/>
        </p:nvCxnSpPr>
        <p:spPr>
          <a:xfrm>
            <a:off x="340397" y="2155848"/>
            <a:ext cx="467212" cy="54730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D028A91-FF2D-45E4-9A09-578058DB7E62}"/>
              </a:ext>
            </a:extLst>
          </p:cNvPr>
          <p:cNvSpPr txBox="1"/>
          <p:nvPr/>
        </p:nvSpPr>
        <p:spPr>
          <a:xfrm>
            <a:off x="832541" y="1962825"/>
            <a:ext cx="899315" cy="184666"/>
          </a:xfrm>
          <a:prstGeom prst="rect">
            <a:avLst/>
          </a:prstGeom>
          <a:noFill/>
        </p:spPr>
        <p:txBody>
          <a:bodyPr wrap="square" rtlCol="0">
            <a:spAutoFit/>
          </a:bodyPr>
          <a:lstStyle/>
          <a:p>
            <a:pPr algn="ctr"/>
            <a:r>
              <a:rPr lang="fr-CH" sz="600" dirty="0"/>
              <a:t>FFA =200.222 MHz</a:t>
            </a:r>
            <a:endParaRPr lang="en-GB" sz="600" dirty="0"/>
          </a:p>
        </p:txBody>
      </p:sp>
      <p:cxnSp>
        <p:nvCxnSpPr>
          <p:cNvPr id="13" name="Straight Arrow Connector 12">
            <a:extLst>
              <a:ext uri="{FF2B5EF4-FFF2-40B4-BE49-F238E27FC236}">
                <a16:creationId xmlns:a16="http://schemas.microsoft.com/office/drawing/2014/main" id="{17809774-9828-4D2D-9443-1009A62D1603}"/>
              </a:ext>
            </a:extLst>
          </p:cNvPr>
          <p:cNvCxnSpPr>
            <a:cxnSpLocks/>
          </p:cNvCxnSpPr>
          <p:nvPr/>
        </p:nvCxnSpPr>
        <p:spPr>
          <a:xfrm>
            <a:off x="1185180" y="2135301"/>
            <a:ext cx="104761" cy="49443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BED0DF6-59AB-4491-AEA5-8682B3167E54}"/>
              </a:ext>
            </a:extLst>
          </p:cNvPr>
          <p:cNvSpPr txBox="1"/>
          <p:nvPr/>
        </p:nvSpPr>
        <p:spPr>
          <a:xfrm>
            <a:off x="1898902" y="1898695"/>
            <a:ext cx="815442" cy="184666"/>
          </a:xfrm>
          <a:prstGeom prst="rect">
            <a:avLst/>
          </a:prstGeom>
          <a:noFill/>
        </p:spPr>
        <p:txBody>
          <a:bodyPr wrap="square" rtlCol="0">
            <a:spAutoFit/>
          </a:bodyPr>
          <a:lstStyle/>
          <a:p>
            <a:pPr algn="ctr"/>
            <a:r>
              <a:rPr lang="fr-CH" sz="600" dirty="0" err="1"/>
              <a:t>Facc</a:t>
            </a:r>
            <a:r>
              <a:rPr lang="fr-CH" sz="600" dirty="0"/>
              <a:t> = 4620Frev</a:t>
            </a:r>
          </a:p>
        </p:txBody>
      </p:sp>
      <p:cxnSp>
        <p:nvCxnSpPr>
          <p:cNvPr id="17" name="Straight Arrow Connector 16">
            <a:extLst>
              <a:ext uri="{FF2B5EF4-FFF2-40B4-BE49-F238E27FC236}">
                <a16:creationId xmlns:a16="http://schemas.microsoft.com/office/drawing/2014/main" id="{D330FAC0-092A-44E3-9FEC-076BAE3B35C6}"/>
              </a:ext>
            </a:extLst>
          </p:cNvPr>
          <p:cNvCxnSpPr>
            <a:cxnSpLocks/>
          </p:cNvCxnSpPr>
          <p:nvPr/>
        </p:nvCxnSpPr>
        <p:spPr>
          <a:xfrm flipH="1">
            <a:off x="2077398" y="2123111"/>
            <a:ext cx="151427" cy="49443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246C8FD-3F71-43A8-ACF5-334B93E28785}"/>
              </a:ext>
            </a:extLst>
          </p:cNvPr>
          <p:cNvSpPr txBox="1"/>
          <p:nvPr/>
        </p:nvSpPr>
        <p:spPr>
          <a:xfrm>
            <a:off x="1669677" y="3242509"/>
            <a:ext cx="815442" cy="184666"/>
          </a:xfrm>
          <a:prstGeom prst="rect">
            <a:avLst/>
          </a:prstGeom>
          <a:noFill/>
        </p:spPr>
        <p:txBody>
          <a:bodyPr wrap="square" rtlCol="0">
            <a:spAutoFit/>
          </a:bodyPr>
          <a:lstStyle/>
          <a:p>
            <a:pPr algn="ctr"/>
            <a:r>
              <a:rPr lang="fr-CH" sz="600" dirty="0" err="1"/>
              <a:t>Favg</a:t>
            </a:r>
            <a:r>
              <a:rPr lang="fr-CH" sz="600" dirty="0"/>
              <a:t> = 4620Frev</a:t>
            </a:r>
          </a:p>
        </p:txBody>
      </p:sp>
      <p:pic>
        <p:nvPicPr>
          <p:cNvPr id="20" name="Picture 19">
            <a:extLst>
              <a:ext uri="{FF2B5EF4-FFF2-40B4-BE49-F238E27FC236}">
                <a16:creationId xmlns:a16="http://schemas.microsoft.com/office/drawing/2014/main" id="{ADE5964D-6238-4B00-B343-483E1F5D7714}"/>
              </a:ext>
            </a:extLst>
          </p:cNvPr>
          <p:cNvPicPr>
            <a:picLocks noChangeAspect="1"/>
          </p:cNvPicPr>
          <p:nvPr/>
        </p:nvPicPr>
        <p:blipFill>
          <a:blip r:embed="rId8"/>
          <a:stretch>
            <a:fillRect/>
          </a:stretch>
        </p:blipFill>
        <p:spPr>
          <a:xfrm>
            <a:off x="2622125" y="2249962"/>
            <a:ext cx="2449897" cy="906382"/>
          </a:xfrm>
          <a:prstGeom prst="rect">
            <a:avLst/>
          </a:prstGeom>
        </p:spPr>
      </p:pic>
      <p:pic>
        <p:nvPicPr>
          <p:cNvPr id="7" name="SPS.SlaveDDScycle">
            <a:hlinkClick r:id="" action="ppaction://media"/>
            <a:extLst>
              <a:ext uri="{FF2B5EF4-FFF2-40B4-BE49-F238E27FC236}">
                <a16:creationId xmlns:a16="http://schemas.microsoft.com/office/drawing/2014/main" id="{243D9572-7290-4109-A107-BF39CE3BC0C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150948" y="1975949"/>
            <a:ext cx="3808760" cy="2142426"/>
          </a:xfrm>
          <a:prstGeom prst="rect">
            <a:avLst/>
          </a:prstGeom>
        </p:spPr>
      </p:pic>
    </p:spTree>
    <p:extLst>
      <p:ext uri="{BB962C8B-B14F-4D97-AF65-F5344CB8AC3E}">
        <p14:creationId xmlns:p14="http://schemas.microsoft.com/office/powerpoint/2010/main" val="41783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150000" y="150000"/>
                                    </p:animScale>
                                  </p:childTnLst>
                                </p:cTn>
                              </p:par>
                              <p:par>
                                <p:cTn id="7" presetID="42" presetClass="path" presetSubtype="0" decel="100000" fill="hold" nodeType="withEffect">
                                  <p:stCondLst>
                                    <p:cond delay="0"/>
                                  </p:stCondLst>
                                  <p:childTnLst>
                                    <p:animMotion origin="layout" path="M 2.22222E-6 -3.95062E-6 L -0.27726 -0.09228 " pathEditMode="relative" rAng="0" ptsTypes="AA">
                                      <p:cBhvr>
                                        <p:cTn id="8" dur="500" fill="hold"/>
                                        <p:tgtEl>
                                          <p:spTgt spid="7"/>
                                        </p:tgtEl>
                                        <p:attrNameLst>
                                          <p:attrName>ppt_x</p:attrName>
                                          <p:attrName>ppt_y</p:attrName>
                                        </p:attrNameLst>
                                      </p:cBhvr>
                                      <p:rCtr x="-13872" y="-4630"/>
                                    </p:animMotion>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806"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nodeType="clickEffect">
                                  <p:stCondLst>
                                    <p:cond delay="0"/>
                                  </p:stCondLst>
                                  <p:childTnLst>
                                    <p:animEffect transition="out" filter="wipe(down)">
                                      <p:cBhvr>
                                        <p:cTn id="15" dur="500"/>
                                        <p:tgtEl>
                                          <p:spTgt spid="7"/>
                                        </p:tgtEl>
                                      </p:cBhvr>
                                    </p:animEffect>
                                    <p:set>
                                      <p:cBhvr>
                                        <p:cTn id="16" dur="1" fill="hold">
                                          <p:stCondLst>
                                            <p:cond delay="499"/>
                                          </p:stCondLst>
                                        </p:cTn>
                                        <p:tgtEl>
                                          <p:spTgt spid="7"/>
                                        </p:tgtEl>
                                        <p:attrNameLst>
                                          <p:attrName>style.visibility</p:attrName>
                                        </p:attrNameLst>
                                      </p:cBhvr>
                                      <p:to>
                                        <p:strVal val="hidden"/>
                                      </p:to>
                                    </p:set>
                                    <p:cmd type="call" cmd="stop">
                                      <p:cBhvr>
                                        <p:cTn id="17" dur="1">
                                          <p:stCondLst>
                                            <p:cond delay="499"/>
                                          </p:stCondLst>
                                        </p:cTn>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etalware&#10;&#10;Description automatically generated">
            <a:extLst>
              <a:ext uri="{FF2B5EF4-FFF2-40B4-BE49-F238E27FC236}">
                <a16:creationId xmlns:a16="http://schemas.microsoft.com/office/drawing/2014/main" id="{F0F0B2A4-5F9E-4990-9E70-E1109CA70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80" y="2374391"/>
            <a:ext cx="1856029" cy="1389666"/>
          </a:xfrm>
          <a:prstGeom prst="rect">
            <a:avLst/>
          </a:prstGeom>
        </p:spPr>
      </p:pic>
      <p:pic>
        <p:nvPicPr>
          <p:cNvPr id="15" name="Picture 14" descr="A picture containing metalware, catch&#10;&#10;Description automatically generated">
            <a:extLst>
              <a:ext uri="{FF2B5EF4-FFF2-40B4-BE49-F238E27FC236}">
                <a16:creationId xmlns:a16="http://schemas.microsoft.com/office/drawing/2014/main" id="{3D939B99-7EF9-413E-AB76-C5251F2D5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2512" y="1932002"/>
            <a:ext cx="2926316" cy="2194737"/>
          </a:xfrm>
          <a:prstGeom prst="rect">
            <a:avLst/>
          </a:prstGeom>
        </p:spPr>
      </p:pic>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5</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58573" y="705601"/>
            <a:ext cx="8226854" cy="934248"/>
          </a:xfrm>
        </p:spPr>
        <p:txBody>
          <a:bodyPr>
            <a:normAutofit/>
          </a:bodyPr>
          <a:lstStyle/>
          <a:p>
            <a:pPr marL="900113" indent="-900113">
              <a:buNone/>
            </a:pPr>
            <a:r>
              <a:rPr lang="en-GB" sz="1000" b="1" dirty="0">
                <a:solidFill>
                  <a:srgbClr val="C00000"/>
                </a:solidFill>
              </a:rPr>
              <a:t>2009:</a:t>
            </a:r>
            <a:r>
              <a:rPr lang="en-GB" sz="1000" dirty="0"/>
              <a:t>	Change of Supervisor (Philippe Baudrenghien), same job for PS, SPS, LHC, participation on PS Coordination Meetings, commissioning of the RF DDS Generators for LHC and SPS with FESA Class and/or LabView, Support of Technical Student (Andrey Pashnin) on his project of modification of L4TunCtrl and Master DDS to 200MHz instead of 354MHz with boards manufacturing. New PS RF Bypass device (modification and manufacturing – ceramic PCB, enamelling). Conference "CERN – Accelerating Science" in my birth town during holydays (</a:t>
            </a:r>
            <a:r>
              <a:rPr lang="en-GB" sz="1000" dirty="0" err="1"/>
              <a:t>nov.</a:t>
            </a:r>
            <a:r>
              <a:rPr lang="en-GB" sz="1000" dirty="0"/>
              <a:t> 29, 2015).</a:t>
            </a:r>
          </a:p>
          <a:p>
            <a:pPr marL="36576" indent="0">
              <a:buNone/>
            </a:pPr>
            <a:endParaRPr lang="en-GB" sz="1000" dirty="0">
              <a:solidFill>
                <a:srgbClr val="000000"/>
              </a:solidFill>
            </a:endParaRP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236883"/>
            <a:ext cx="8226854" cy="468717"/>
          </a:xfrm>
        </p:spPr>
        <p:txBody>
          <a:bodyPr/>
          <a:lstStyle/>
          <a:p>
            <a:r>
              <a:rPr lang="fr-CH" sz="3200" dirty="0" err="1"/>
              <a:t>Career</a:t>
            </a:r>
            <a:r>
              <a:rPr lang="fr-CH" sz="3200" dirty="0"/>
              <a:t> at CERN</a:t>
            </a:r>
            <a:endParaRPr lang="en-GB" sz="3200" dirty="0"/>
          </a:p>
        </p:txBody>
      </p:sp>
      <p:pic>
        <p:nvPicPr>
          <p:cNvPr id="7" name="Picture 6" descr="Diagram&#10;&#10;Description automatically generated">
            <a:extLst>
              <a:ext uri="{FF2B5EF4-FFF2-40B4-BE49-F238E27FC236}">
                <a16:creationId xmlns:a16="http://schemas.microsoft.com/office/drawing/2014/main" id="{8998B423-EF6D-4B45-868F-B3F19D188A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2531" y="1620843"/>
            <a:ext cx="3988688" cy="2817056"/>
          </a:xfrm>
          <a:prstGeom prst="rect">
            <a:avLst/>
          </a:prstGeom>
        </p:spPr>
      </p:pic>
      <p:pic>
        <p:nvPicPr>
          <p:cNvPr id="3" name="Picture 2" descr="Diagram, schematic&#10;&#10;Description automatically generated">
            <a:extLst>
              <a:ext uri="{FF2B5EF4-FFF2-40B4-BE49-F238E27FC236}">
                <a16:creationId xmlns:a16="http://schemas.microsoft.com/office/drawing/2014/main" id="{DF330AD0-1834-4409-96D4-6387D6BA2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293" y="1774834"/>
            <a:ext cx="3677163" cy="2588780"/>
          </a:xfrm>
          <a:prstGeom prst="rect">
            <a:avLst/>
          </a:prstGeom>
        </p:spPr>
      </p:pic>
    </p:spTree>
    <p:extLst>
      <p:ext uri="{BB962C8B-B14F-4D97-AF65-F5344CB8AC3E}">
        <p14:creationId xmlns:p14="http://schemas.microsoft.com/office/powerpoint/2010/main" val="376485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gtEl>
                                      </p:cBhvr>
                                      <p:by x="250000" y="250000"/>
                                    </p:animScale>
                                  </p:childTnLst>
                                </p:cTn>
                              </p:par>
                              <p:par>
                                <p:cTn id="7" presetID="42" presetClass="path" presetSubtype="0" accel="50000" decel="50000" fill="hold" nodeType="withEffect">
                                  <p:stCondLst>
                                    <p:cond delay="0"/>
                                  </p:stCondLst>
                                  <p:childTnLst>
                                    <p:animMotion origin="layout" path="M 2.77778E-7 -4.93827E-6 L -0.27066 -0.0966 " pathEditMode="relative" rAng="0" ptsTypes="AA">
                                      <p:cBhvr>
                                        <p:cTn id="8" dur="500" fill="hold"/>
                                        <p:tgtEl>
                                          <p:spTgt spid="3"/>
                                        </p:tgtEl>
                                        <p:attrNameLst>
                                          <p:attrName>ppt_x</p:attrName>
                                          <p:attrName>ppt_y</p:attrName>
                                        </p:attrNameLst>
                                      </p:cBhvr>
                                      <p:rCtr x="-13542" y="-4846"/>
                                    </p:animMotion>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par>
                                <p:cTn id="15" presetID="6" presetClass="emph" presetSubtype="0" fill="hold" nodeType="withEffect">
                                  <p:stCondLst>
                                    <p:cond delay="0"/>
                                  </p:stCondLst>
                                  <p:childTnLst>
                                    <p:animScale>
                                      <p:cBhvr>
                                        <p:cTn id="16" dur="500" fill="hold"/>
                                        <p:tgtEl>
                                          <p:spTgt spid="7"/>
                                        </p:tgtEl>
                                      </p:cBhvr>
                                      <p:by x="150000" y="150000"/>
                                    </p:animScale>
                                  </p:childTnLst>
                                </p:cTn>
                              </p:par>
                              <p:par>
                                <p:cTn id="17" presetID="42" presetClass="path" presetSubtype="0" accel="50000" decel="50000" fill="hold" nodeType="withEffect">
                                  <p:stCondLst>
                                    <p:cond delay="0"/>
                                  </p:stCondLst>
                                  <p:childTnLst>
                                    <p:animMotion origin="layout" path="M 2.77778E-7 1.11111E-6 L -0.27066 -0.08889 " pathEditMode="relative" rAng="0" ptsTypes="AA">
                                      <p:cBhvr>
                                        <p:cTn id="18" dur="500" fill="hold"/>
                                        <p:tgtEl>
                                          <p:spTgt spid="7"/>
                                        </p:tgtEl>
                                        <p:attrNameLst>
                                          <p:attrName>ppt_x</p:attrName>
                                          <p:attrName>ppt_y</p:attrName>
                                        </p:attrNameLst>
                                      </p:cBhvr>
                                      <p:rCtr x="-13542" y="-4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6</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49313" y="705602"/>
            <a:ext cx="8226854" cy="774702"/>
          </a:xfrm>
        </p:spPr>
        <p:txBody>
          <a:bodyPr>
            <a:normAutofit lnSpcReduction="10000"/>
          </a:bodyPr>
          <a:lstStyle/>
          <a:p>
            <a:pPr marL="900113" indent="-900113">
              <a:buNone/>
            </a:pPr>
            <a:r>
              <a:rPr lang="en-GB" sz="1000" b="1" dirty="0">
                <a:solidFill>
                  <a:srgbClr val="C00000"/>
                </a:solidFill>
              </a:rPr>
              <a:t>2016:</a:t>
            </a:r>
            <a:r>
              <a:rPr lang="en-GB" sz="1000" dirty="0"/>
              <a:t> Switch to PSB RF Bypass:	Measurements </a:t>
            </a:r>
          </a:p>
          <a:p>
            <a:pPr marL="900113" indent="-900113">
              <a:buNone/>
            </a:pPr>
            <a:r>
              <a:rPr lang="en-GB" sz="1000" dirty="0"/>
              <a:t>				</a:t>
            </a:r>
            <a:r>
              <a:rPr lang="en-GB" sz="1000" u="sng" dirty="0"/>
              <a:t>ALARA</a:t>
            </a:r>
            <a:r>
              <a:rPr lang="en-GB" sz="1000" dirty="0"/>
              <a:t> improvements on the duration of radiations exposure, </a:t>
            </a:r>
            <a:r>
              <a:rPr lang="en-GB" sz="1000" u="sng" dirty="0"/>
              <a:t>1h instead of 2 days</a:t>
            </a:r>
            <a:r>
              <a:rPr lang="en-GB" sz="1000" dirty="0"/>
              <a:t>,</a:t>
            </a:r>
          </a:p>
          <a:p>
            <a:pPr marL="900113" indent="-900113">
              <a:buNone/>
            </a:pPr>
            <a:r>
              <a:rPr lang="en-GB" sz="1000" dirty="0"/>
              <a:t>				Presentation to the Impedance Working Group, </a:t>
            </a:r>
          </a:p>
          <a:p>
            <a:pPr marL="900113" indent="-900113">
              <a:buNone/>
            </a:pPr>
            <a:r>
              <a:rPr lang="en-GB" sz="1000" dirty="0"/>
              <a:t>				LabView interface Project for VNA (collaboration with BR section)</a:t>
            </a: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236883"/>
            <a:ext cx="8226854" cy="468717"/>
          </a:xfrm>
        </p:spPr>
        <p:txBody>
          <a:bodyPr/>
          <a:lstStyle/>
          <a:p>
            <a:r>
              <a:rPr lang="fr-CH" sz="3200" dirty="0" err="1"/>
              <a:t>Career</a:t>
            </a:r>
            <a:r>
              <a:rPr lang="fr-CH" sz="3200" dirty="0"/>
              <a:t> at CERN</a:t>
            </a:r>
            <a:endParaRPr lang="en-GB" sz="3200" dirty="0"/>
          </a:p>
        </p:txBody>
      </p:sp>
      <p:pic>
        <p:nvPicPr>
          <p:cNvPr id="3" name="Picture 2" descr="A person standing next to a machine&#10;&#10;Description automatically generated with medium confidence">
            <a:extLst>
              <a:ext uri="{FF2B5EF4-FFF2-40B4-BE49-F238E27FC236}">
                <a16:creationId xmlns:a16="http://schemas.microsoft.com/office/drawing/2014/main" id="{87582FC1-80C3-4232-B060-02201CBCB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2" y="1480304"/>
            <a:ext cx="2214951" cy="2953268"/>
          </a:xfrm>
          <a:prstGeom prst="rect">
            <a:avLst/>
          </a:prstGeom>
        </p:spPr>
      </p:pic>
      <p:pic>
        <p:nvPicPr>
          <p:cNvPr id="9" name="Picture 8" descr="A picture containing ground, computer, trash, curb&#10;&#10;Description automatically generated">
            <a:extLst>
              <a:ext uri="{FF2B5EF4-FFF2-40B4-BE49-F238E27FC236}">
                <a16:creationId xmlns:a16="http://schemas.microsoft.com/office/drawing/2014/main" id="{A814DA9C-F0F2-4AB2-946B-48BB5872A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036" y="1484632"/>
            <a:ext cx="2211407" cy="2948940"/>
          </a:xfrm>
          <a:prstGeom prst="rect">
            <a:avLst/>
          </a:prstGeom>
        </p:spPr>
      </p:pic>
      <p:pic>
        <p:nvPicPr>
          <p:cNvPr id="11" name="Picture 10" descr="A computer on a cart&#10;&#10;Description automatically generated with low confidence">
            <a:extLst>
              <a:ext uri="{FF2B5EF4-FFF2-40B4-BE49-F238E27FC236}">
                <a16:creationId xmlns:a16="http://schemas.microsoft.com/office/drawing/2014/main" id="{5D70D841-F307-48AB-B770-01E6AB906F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908" y="1488960"/>
            <a:ext cx="2211407" cy="2948940"/>
          </a:xfrm>
          <a:prstGeom prst="rect">
            <a:avLst/>
          </a:prstGeom>
        </p:spPr>
      </p:pic>
      <p:pic>
        <p:nvPicPr>
          <p:cNvPr id="13" name="Picture 12" descr="A picture containing text, computer, electronics, screenshot&#10;&#10;Description automatically generated">
            <a:extLst>
              <a:ext uri="{FF2B5EF4-FFF2-40B4-BE49-F238E27FC236}">
                <a16:creationId xmlns:a16="http://schemas.microsoft.com/office/drawing/2014/main" id="{D5D47AC6-6EFE-4AEC-93B1-DCD59126A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503" y="1568452"/>
            <a:ext cx="5981107" cy="3153532"/>
          </a:xfrm>
          <a:prstGeom prst="rect">
            <a:avLst/>
          </a:prstGeom>
        </p:spPr>
      </p:pic>
    </p:spTree>
    <p:extLst>
      <p:ext uri="{BB962C8B-B14F-4D97-AF65-F5344CB8AC3E}">
        <p14:creationId xmlns:p14="http://schemas.microsoft.com/office/powerpoint/2010/main" val="325601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3"/>
                                        </p:tgtEl>
                                      </p:cBhvr>
                                    </p:animEffect>
                                    <p:anim calcmode="lin" valueType="num">
                                      <p:cBhvr>
                                        <p:cTn id="7" dur="500"/>
                                        <p:tgtEl>
                                          <p:spTgt spid="3"/>
                                        </p:tgtEl>
                                        <p:attrNameLst>
                                          <p:attrName>ppt_x</p:attrName>
                                        </p:attrNameLst>
                                      </p:cBhvr>
                                      <p:tavLst>
                                        <p:tav tm="0">
                                          <p:val>
                                            <p:strVal val="ppt_x"/>
                                          </p:val>
                                        </p:tav>
                                        <p:tav tm="100000">
                                          <p:val>
                                            <p:strVal val="ppt_x"/>
                                          </p:val>
                                        </p:tav>
                                      </p:tavLst>
                                    </p:anim>
                                    <p:anim calcmode="lin" valueType="num">
                                      <p:cBhvr>
                                        <p:cTn id="8" dur="500"/>
                                        <p:tgtEl>
                                          <p:spTgt spid="3"/>
                                        </p:tgtEl>
                                        <p:attrNameLst>
                                          <p:attrName>ppt_y</p:attrName>
                                        </p:attrNameLst>
                                      </p:cBhvr>
                                      <p:tavLst>
                                        <p:tav tm="0">
                                          <p:val>
                                            <p:strVal val="ppt_y"/>
                                          </p:val>
                                        </p:tav>
                                        <p:tav tm="100000">
                                          <p:val>
                                            <p:strVal val="ppt_y+.1"/>
                                          </p:val>
                                        </p:tav>
                                      </p:tavLst>
                                    </p:anim>
                                    <p:set>
                                      <p:cBhvr>
                                        <p:cTn id="9" dur="1" fill="hold">
                                          <p:stCondLst>
                                            <p:cond delay="499"/>
                                          </p:stCondLst>
                                        </p:cTn>
                                        <p:tgtEl>
                                          <p:spTgt spid="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500"/>
                                        <p:tgtEl>
                                          <p:spTgt spid="9"/>
                                        </p:tgtEl>
                                      </p:cBhvr>
                                    </p:animEffect>
                                    <p:anim calcmode="lin" valueType="num">
                                      <p:cBhvr>
                                        <p:cTn id="12" dur="500"/>
                                        <p:tgtEl>
                                          <p:spTgt spid="9"/>
                                        </p:tgtEl>
                                        <p:attrNameLst>
                                          <p:attrName>ppt_x</p:attrName>
                                        </p:attrNameLst>
                                      </p:cBhvr>
                                      <p:tavLst>
                                        <p:tav tm="0">
                                          <p:val>
                                            <p:strVal val="ppt_x"/>
                                          </p:val>
                                        </p:tav>
                                        <p:tav tm="100000">
                                          <p:val>
                                            <p:strVal val="ppt_x"/>
                                          </p:val>
                                        </p:tav>
                                      </p:tavLst>
                                    </p:anim>
                                    <p:anim calcmode="lin" valueType="num">
                                      <p:cBhvr>
                                        <p:cTn id="13" dur="500"/>
                                        <p:tgtEl>
                                          <p:spTgt spid="9"/>
                                        </p:tgtEl>
                                        <p:attrNameLst>
                                          <p:attrName>ppt_y</p:attrName>
                                        </p:attrNameLst>
                                      </p:cBhvr>
                                      <p:tavLst>
                                        <p:tav tm="0">
                                          <p:val>
                                            <p:strVal val="ppt_y"/>
                                          </p:val>
                                        </p:tav>
                                        <p:tav tm="100000">
                                          <p:val>
                                            <p:strVal val="ppt_y+.1"/>
                                          </p:val>
                                        </p:tav>
                                      </p:tavLst>
                                    </p:anim>
                                    <p:set>
                                      <p:cBhvr>
                                        <p:cTn id="14" dur="1" fill="hold">
                                          <p:stCondLst>
                                            <p:cond delay="4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500"/>
                                        <p:tgtEl>
                                          <p:spTgt spid="11"/>
                                        </p:tgtEl>
                                      </p:cBhvr>
                                    </p:animEffect>
                                    <p:anim calcmode="lin" valueType="num">
                                      <p:cBhvr>
                                        <p:cTn id="17" dur="500"/>
                                        <p:tgtEl>
                                          <p:spTgt spid="11"/>
                                        </p:tgtEl>
                                        <p:attrNameLst>
                                          <p:attrName>ppt_x</p:attrName>
                                        </p:attrNameLst>
                                      </p:cBhvr>
                                      <p:tavLst>
                                        <p:tav tm="0">
                                          <p:val>
                                            <p:strVal val="ppt_x"/>
                                          </p:val>
                                        </p:tav>
                                        <p:tav tm="100000">
                                          <p:val>
                                            <p:strVal val="ppt_x"/>
                                          </p:val>
                                        </p:tav>
                                      </p:tavLst>
                                    </p:anim>
                                    <p:anim calcmode="lin" valueType="num">
                                      <p:cBhvr>
                                        <p:cTn id="18" dur="500"/>
                                        <p:tgtEl>
                                          <p:spTgt spid="11"/>
                                        </p:tgtEl>
                                        <p:attrNameLst>
                                          <p:attrName>ppt_y</p:attrName>
                                        </p:attrNameLst>
                                      </p:cBhvr>
                                      <p:tavLst>
                                        <p:tav tm="0">
                                          <p:val>
                                            <p:strVal val="ppt_y"/>
                                          </p:val>
                                        </p:tav>
                                        <p:tav tm="100000">
                                          <p:val>
                                            <p:strVal val="ppt_y+.1"/>
                                          </p:val>
                                        </p:tav>
                                      </p:tavLst>
                                    </p:anim>
                                    <p:set>
                                      <p:cBhvr>
                                        <p:cTn id="19" dur="1" fill="hold">
                                          <p:stCondLst>
                                            <p:cond delay="499"/>
                                          </p:stCondLst>
                                        </p:cTn>
                                        <p:tgtEl>
                                          <p:spTgt spid="11"/>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6" presetClass="emph" presetSubtype="0" fill="hold" nodeType="withEffect">
                                  <p:stCondLst>
                                    <p:cond delay="0"/>
                                  </p:stCondLst>
                                  <p:childTnLst>
                                    <p:animScale>
                                      <p:cBhvr>
                                        <p:cTn id="25" dur="500" fill="hold"/>
                                        <p:tgtEl>
                                          <p:spTgt spid="13"/>
                                        </p:tgtEl>
                                      </p:cBhvr>
                                      <p:by x="150000" y="150000"/>
                                    </p:animScale>
                                  </p:childTnLst>
                                </p:cTn>
                              </p:par>
                              <p:par>
                                <p:cTn id="26" presetID="42" presetClass="path" presetSubtype="0" accel="50000" fill="hold" nodeType="withEffect">
                                  <p:stCondLst>
                                    <p:cond delay="0"/>
                                  </p:stCondLst>
                                  <p:childTnLst>
                                    <p:animMotion origin="layout" path="M -1.94444E-6 2.46914E-7 L 0.32709 -0.12284 " pathEditMode="relative" rAng="0" ptsTypes="AA">
                                      <p:cBhvr>
                                        <p:cTn id="27" dur="500" fill="hold"/>
                                        <p:tgtEl>
                                          <p:spTgt spid="13"/>
                                        </p:tgtEl>
                                        <p:attrNameLst>
                                          <p:attrName>ppt_x</p:attrName>
                                          <p:attrName>ppt_y</p:attrName>
                                        </p:attrNameLst>
                                      </p:cBhvr>
                                      <p:rCtr x="16354" y="-61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7</a:t>
            </a:fld>
            <a:endParaRPr lang="en-US" dirty="0"/>
          </a:p>
        </p:txBody>
      </p:sp>
      <p:sp>
        <p:nvSpPr>
          <p:cNvPr id="5" name="Text Placeholder 2">
            <a:extLst>
              <a:ext uri="{FF2B5EF4-FFF2-40B4-BE49-F238E27FC236}">
                <a16:creationId xmlns:a16="http://schemas.microsoft.com/office/drawing/2014/main" id="{BBB0F9D4-3084-477A-8509-F83C6FA034AE}"/>
              </a:ext>
            </a:extLst>
          </p:cNvPr>
          <p:cNvSpPr>
            <a:spLocks noGrp="1"/>
          </p:cNvSpPr>
          <p:nvPr>
            <p:ph type="body" idx="4294967295"/>
          </p:nvPr>
        </p:nvSpPr>
        <p:spPr>
          <a:xfrm>
            <a:off x="449313" y="705601"/>
            <a:ext cx="8487330" cy="576689"/>
          </a:xfrm>
        </p:spPr>
        <p:txBody>
          <a:bodyPr>
            <a:normAutofit/>
          </a:bodyPr>
          <a:lstStyle/>
          <a:p>
            <a:pPr marL="900113" indent="-900113">
              <a:buNone/>
            </a:pPr>
            <a:r>
              <a:rPr lang="en-GB" sz="1000" b="1" dirty="0">
                <a:solidFill>
                  <a:srgbClr val="C00000"/>
                </a:solidFill>
              </a:rPr>
              <a:t>2016:</a:t>
            </a:r>
            <a:r>
              <a:rPr lang="en-GB" sz="1000" dirty="0"/>
              <a:t>	PSB RF Bypass:	New injection line, integration of the bypasses, conception.</a:t>
            </a:r>
          </a:p>
          <a:p>
            <a:pPr marL="36576" indent="0">
              <a:buNone/>
            </a:pPr>
            <a:r>
              <a:rPr lang="en-GB" sz="1000" dirty="0">
                <a:solidFill>
                  <a:srgbClr val="000000"/>
                </a:solidFill>
              </a:rPr>
              <a:t>			</a:t>
            </a:r>
            <a:r>
              <a:rPr lang="en-GB" sz="1000" dirty="0"/>
              <a:t>New collars refurbish method (safety rules changed), testing conductive stickers new model in 4L1.</a:t>
            </a:r>
            <a:endParaRPr lang="en-GB" sz="1000" dirty="0">
              <a:solidFill>
                <a:srgbClr val="000000"/>
              </a:solidFill>
            </a:endParaRPr>
          </a:p>
        </p:txBody>
      </p:sp>
      <p:sp>
        <p:nvSpPr>
          <p:cNvPr id="8" name="Title 1">
            <a:extLst>
              <a:ext uri="{FF2B5EF4-FFF2-40B4-BE49-F238E27FC236}">
                <a16:creationId xmlns:a16="http://schemas.microsoft.com/office/drawing/2014/main" id="{B3569A47-32DC-4C58-B832-C5E943458F82}"/>
              </a:ext>
            </a:extLst>
          </p:cNvPr>
          <p:cNvSpPr>
            <a:spLocks noGrp="1"/>
          </p:cNvSpPr>
          <p:nvPr>
            <p:ph type="title"/>
          </p:nvPr>
        </p:nvSpPr>
        <p:spPr>
          <a:xfrm>
            <a:off x="458573" y="236883"/>
            <a:ext cx="8226854" cy="468717"/>
          </a:xfrm>
        </p:spPr>
        <p:txBody>
          <a:bodyPr/>
          <a:lstStyle/>
          <a:p>
            <a:r>
              <a:rPr lang="fr-CH" sz="3200" dirty="0" err="1"/>
              <a:t>Career</a:t>
            </a:r>
            <a:r>
              <a:rPr lang="fr-CH" sz="3200" dirty="0"/>
              <a:t> at CERN</a:t>
            </a:r>
            <a:endParaRPr lang="en-GB" sz="3200" dirty="0"/>
          </a:p>
        </p:txBody>
      </p:sp>
      <p:pic>
        <p:nvPicPr>
          <p:cNvPr id="18" name="Picture 17" descr="A picture containing circuit, electronics&#10;&#10;Description automatically generated">
            <a:extLst>
              <a:ext uri="{FF2B5EF4-FFF2-40B4-BE49-F238E27FC236}">
                <a16:creationId xmlns:a16="http://schemas.microsoft.com/office/drawing/2014/main" id="{60C7B80F-D819-40F0-9F7F-52D956F86D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191860" y="1600200"/>
            <a:ext cx="3528186" cy="2646139"/>
          </a:xfrm>
          <a:prstGeom prst="rect">
            <a:avLst/>
          </a:prstGeom>
        </p:spPr>
      </p:pic>
      <p:pic>
        <p:nvPicPr>
          <p:cNvPr id="24" name="Picture 23">
            <a:extLst>
              <a:ext uri="{FF2B5EF4-FFF2-40B4-BE49-F238E27FC236}">
                <a16:creationId xmlns:a16="http://schemas.microsoft.com/office/drawing/2014/main" id="{CA578F3D-1FFC-4905-AF9D-DE5465BE9387}"/>
              </a:ext>
            </a:extLst>
          </p:cNvPr>
          <p:cNvPicPr>
            <a:picLocks noChangeAspect="1"/>
          </p:cNvPicPr>
          <p:nvPr/>
        </p:nvPicPr>
        <p:blipFill>
          <a:blip r:embed="rId4"/>
          <a:stretch>
            <a:fillRect/>
          </a:stretch>
        </p:blipFill>
        <p:spPr>
          <a:xfrm>
            <a:off x="3805012" y="1847850"/>
            <a:ext cx="3043496" cy="2150839"/>
          </a:xfrm>
          <a:prstGeom prst="rect">
            <a:avLst/>
          </a:prstGeom>
        </p:spPr>
      </p:pic>
      <p:pic>
        <p:nvPicPr>
          <p:cNvPr id="25" name="Picture 24">
            <a:extLst>
              <a:ext uri="{FF2B5EF4-FFF2-40B4-BE49-F238E27FC236}">
                <a16:creationId xmlns:a16="http://schemas.microsoft.com/office/drawing/2014/main" id="{F4752A29-75CF-4CF8-AF5C-E9A962A0277A}"/>
              </a:ext>
            </a:extLst>
          </p:cNvPr>
          <p:cNvPicPr>
            <a:picLocks noChangeAspect="1"/>
          </p:cNvPicPr>
          <p:nvPr/>
        </p:nvPicPr>
        <p:blipFill>
          <a:blip r:embed="rId5"/>
          <a:stretch>
            <a:fillRect/>
          </a:stretch>
        </p:blipFill>
        <p:spPr>
          <a:xfrm rot="5400000">
            <a:off x="6621271" y="1930967"/>
            <a:ext cx="2646139" cy="1984604"/>
          </a:xfrm>
          <a:prstGeom prst="rect">
            <a:avLst/>
          </a:prstGeom>
        </p:spPr>
      </p:pic>
      <p:pic>
        <p:nvPicPr>
          <p:cNvPr id="7" name="Picture 6" descr="A close-up of a rifle&#10;&#10;Description automatically generated with low confidence">
            <a:extLst>
              <a:ext uri="{FF2B5EF4-FFF2-40B4-BE49-F238E27FC236}">
                <a16:creationId xmlns:a16="http://schemas.microsoft.com/office/drawing/2014/main" id="{DD39AD83-1FCC-4FFF-B714-F074D45373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94" y="1469489"/>
            <a:ext cx="4162053" cy="3121540"/>
          </a:xfrm>
          <a:prstGeom prst="rect">
            <a:avLst/>
          </a:prstGeom>
        </p:spPr>
      </p:pic>
      <p:pic>
        <p:nvPicPr>
          <p:cNvPr id="3" name="Picture 2" descr="A pen on a table&#10;&#10;Description automatically generated with medium confidence">
            <a:extLst>
              <a:ext uri="{FF2B5EF4-FFF2-40B4-BE49-F238E27FC236}">
                <a16:creationId xmlns:a16="http://schemas.microsoft.com/office/drawing/2014/main" id="{6524EE4D-BC75-493E-8792-95002CD30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352" y="1469489"/>
            <a:ext cx="4162053" cy="3121540"/>
          </a:xfrm>
          <a:prstGeom prst="rect">
            <a:avLst/>
          </a:prstGeom>
        </p:spPr>
      </p:pic>
    </p:spTree>
    <p:extLst>
      <p:ext uri="{BB962C8B-B14F-4D97-AF65-F5344CB8AC3E}">
        <p14:creationId xmlns:p14="http://schemas.microsoft.com/office/powerpoint/2010/main" val="19993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8</a:t>
            </a:fld>
            <a:endParaRPr lang="en-US" dirty="0"/>
          </a:p>
        </p:txBody>
      </p:sp>
      <p:pic>
        <p:nvPicPr>
          <p:cNvPr id="2050" name="Picture 2">
            <a:extLst>
              <a:ext uri="{FF2B5EF4-FFF2-40B4-BE49-F238E27FC236}">
                <a16:creationId xmlns:a16="http://schemas.microsoft.com/office/drawing/2014/main" id="{0C534DED-CF39-4717-8B9E-95701D53E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389" y="1002477"/>
            <a:ext cx="4757221" cy="313854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589F699B-F474-4E65-8B4D-51412EFFEDC1}"/>
              </a:ext>
            </a:extLst>
          </p:cNvPr>
          <p:cNvSpPr>
            <a:spLocks noGrp="1"/>
          </p:cNvSpPr>
          <p:nvPr>
            <p:ph type="body" idx="4294967295"/>
          </p:nvPr>
        </p:nvSpPr>
        <p:spPr>
          <a:xfrm>
            <a:off x="544676" y="154087"/>
            <a:ext cx="8226854" cy="684113"/>
          </a:xfrm>
        </p:spPr>
        <p:txBody>
          <a:bodyPr>
            <a:normAutofit fontScale="92500" lnSpcReduction="10000"/>
          </a:bodyPr>
          <a:lstStyle/>
          <a:p>
            <a:pPr marL="900113" indent="-900113">
              <a:buNone/>
            </a:pPr>
            <a:r>
              <a:rPr lang="en-GB" sz="1000" b="1" dirty="0">
                <a:solidFill>
                  <a:srgbClr val="C00000"/>
                </a:solidFill>
              </a:rPr>
              <a:t>2016 </a:t>
            </a:r>
            <a:r>
              <a:rPr lang="en-GB" sz="1000" dirty="0"/>
              <a:t>Crab Cavities:	To tilt (rotate) the beams,</a:t>
            </a:r>
          </a:p>
          <a:p>
            <a:pPr marL="900113" indent="-900113">
              <a:buNone/>
            </a:pPr>
            <a:r>
              <a:rPr lang="en-GB" sz="1000" dirty="0"/>
              <a:t>			Maximise probability of collision of all particles</a:t>
            </a:r>
          </a:p>
          <a:p>
            <a:pPr marL="900113" indent="-900113">
              <a:buNone/>
            </a:pPr>
            <a:r>
              <a:rPr lang="en-GB" sz="1000" dirty="0"/>
              <a:t>			Increases luminosity</a:t>
            </a:r>
          </a:p>
          <a:p>
            <a:pPr marL="900113" indent="-900113">
              <a:buNone/>
            </a:pPr>
            <a:r>
              <a:rPr lang="en-GB" sz="1000" dirty="0"/>
              <a:t>			Will integrate LHC for 2025 (huge contribution to HL-LHC)</a:t>
            </a:r>
          </a:p>
          <a:p>
            <a:pPr marL="36576" indent="0">
              <a:buNone/>
            </a:pPr>
            <a:endParaRPr lang="en-GB" sz="1000" dirty="0">
              <a:solidFill>
                <a:srgbClr val="000000"/>
              </a:solidFill>
            </a:endParaRPr>
          </a:p>
        </p:txBody>
      </p:sp>
    </p:spTree>
    <p:extLst>
      <p:ext uri="{BB962C8B-B14F-4D97-AF65-F5344CB8AC3E}">
        <p14:creationId xmlns:p14="http://schemas.microsoft.com/office/powerpoint/2010/main" val="28523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1A7BF-360D-4484-A77C-5086F610020B}"/>
              </a:ext>
            </a:extLst>
          </p:cNvPr>
          <p:cNvSpPr>
            <a:spLocks noGrp="1"/>
          </p:cNvSpPr>
          <p:nvPr>
            <p:ph type="sldNum" sz="quarter" idx="12"/>
          </p:nvPr>
        </p:nvSpPr>
        <p:spPr/>
        <p:txBody>
          <a:bodyPr/>
          <a:lstStyle/>
          <a:p>
            <a:fld id="{17918391-D411-FE40-AAD7-861AE5233E0E}" type="slidenum">
              <a:rPr lang="en-US" smtClean="0"/>
              <a:pPr/>
              <a:t>9</a:t>
            </a:fld>
            <a:endParaRPr lang="en-US" dirty="0"/>
          </a:p>
        </p:txBody>
      </p:sp>
      <p:pic>
        <p:nvPicPr>
          <p:cNvPr id="30" name="Picture 29" descr="A picture containing text, building&#10;&#10;Description automatically generated">
            <a:extLst>
              <a:ext uri="{FF2B5EF4-FFF2-40B4-BE49-F238E27FC236}">
                <a16:creationId xmlns:a16="http://schemas.microsoft.com/office/drawing/2014/main" id="{E831EE72-3A29-4170-84CB-E3C5D7C29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86" y="1540300"/>
            <a:ext cx="5105312" cy="2871738"/>
          </a:xfrm>
          <a:prstGeom prst="rect">
            <a:avLst/>
          </a:prstGeom>
        </p:spPr>
      </p:pic>
      <p:pic>
        <p:nvPicPr>
          <p:cNvPr id="32" name="Picture 31" descr="A picture containing furniture&#10;&#10;Description automatically generated">
            <a:extLst>
              <a:ext uri="{FF2B5EF4-FFF2-40B4-BE49-F238E27FC236}">
                <a16:creationId xmlns:a16="http://schemas.microsoft.com/office/drawing/2014/main" id="{BE0400A5-292E-49FF-9EB3-74BCB955E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62" y="1538136"/>
            <a:ext cx="3776974" cy="2832730"/>
          </a:xfrm>
          <a:prstGeom prst="rect">
            <a:avLst/>
          </a:prstGeom>
        </p:spPr>
      </p:pic>
      <p:pic>
        <p:nvPicPr>
          <p:cNvPr id="42" name="Picture 41" descr="A chair next to a row of green lockers&#10;&#10;Description automatically generated with medium confidence">
            <a:extLst>
              <a:ext uri="{FF2B5EF4-FFF2-40B4-BE49-F238E27FC236}">
                <a16:creationId xmlns:a16="http://schemas.microsoft.com/office/drawing/2014/main" id="{CB36D14D-3D10-4D71-8660-912738F29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708" y="1538136"/>
            <a:ext cx="3774087" cy="2830566"/>
          </a:xfrm>
          <a:prstGeom prst="rect">
            <a:avLst/>
          </a:prstGeom>
        </p:spPr>
      </p:pic>
      <p:pic>
        <p:nvPicPr>
          <p:cNvPr id="44" name="Picture 43" descr="A picture containing text, green&#10;&#10;Description automatically generated">
            <a:extLst>
              <a:ext uri="{FF2B5EF4-FFF2-40B4-BE49-F238E27FC236}">
                <a16:creationId xmlns:a16="http://schemas.microsoft.com/office/drawing/2014/main" id="{2DDA0B52-30D7-42C3-80D8-FE5D425F8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472" y="1540300"/>
            <a:ext cx="3774088" cy="2830566"/>
          </a:xfrm>
          <a:prstGeom prst="rect">
            <a:avLst/>
          </a:prstGeom>
        </p:spPr>
      </p:pic>
      <p:sp>
        <p:nvSpPr>
          <p:cNvPr id="10" name="Text Placeholder 2">
            <a:extLst>
              <a:ext uri="{FF2B5EF4-FFF2-40B4-BE49-F238E27FC236}">
                <a16:creationId xmlns:a16="http://schemas.microsoft.com/office/drawing/2014/main" id="{C323F578-7E7D-4F28-AEA5-5FD6534FA250}"/>
              </a:ext>
            </a:extLst>
          </p:cNvPr>
          <p:cNvSpPr>
            <a:spLocks noGrp="1"/>
          </p:cNvSpPr>
          <p:nvPr>
            <p:ph type="body" idx="4294967295"/>
          </p:nvPr>
        </p:nvSpPr>
        <p:spPr>
          <a:xfrm>
            <a:off x="544676" y="151486"/>
            <a:ext cx="7616344" cy="85435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C00000"/>
                </a:solidFill>
              </a:rPr>
              <a:t>2016: </a:t>
            </a:r>
            <a:r>
              <a:rPr lang="en-GB" sz="1000" dirty="0"/>
              <a:t>SPS BA6 Faraday Cage:	Test Stand in SPS because no </a:t>
            </a:r>
            <a:r>
              <a:rPr lang="en-GB" sz="1000" dirty="0" err="1"/>
              <a:t>Cryo</a:t>
            </a:r>
            <a:r>
              <a:rPr lang="en-GB" sz="1000" dirty="0"/>
              <a:t> system, installation easier.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		Nearby RF Amps, need insulation (PS complex amps have lower peak power = lower FC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		Deadline 2018, restarting in 2021 to continue tests.</a:t>
            </a:r>
          </a:p>
          <a:p>
            <a:pPr marL="0" lvl="0" indent="0">
              <a:spcBef>
                <a:spcPts val="0"/>
              </a:spcBef>
              <a:buClrTx/>
              <a:buSzTx/>
              <a:buNone/>
              <a:defRPr/>
            </a:pPr>
            <a:r>
              <a:rPr lang="en-GB" sz="1000" dirty="0"/>
              <a:t>		Coordination of the different teams, external Firm (MVG) and/with Services (EN/EL, EN/CV, …)</a:t>
            </a:r>
          </a:p>
        </p:txBody>
      </p:sp>
      <p:pic>
        <p:nvPicPr>
          <p:cNvPr id="8" name="Picture 7">
            <a:extLst>
              <a:ext uri="{FF2B5EF4-FFF2-40B4-BE49-F238E27FC236}">
                <a16:creationId xmlns:a16="http://schemas.microsoft.com/office/drawing/2014/main" id="{CB4F3E1E-9DFE-4DD6-BEFD-35E90DAD51AC}"/>
              </a:ext>
            </a:extLst>
          </p:cNvPr>
          <p:cNvPicPr>
            <a:picLocks noChangeAspect="1"/>
          </p:cNvPicPr>
          <p:nvPr/>
        </p:nvPicPr>
        <p:blipFill>
          <a:blip r:embed="rId7"/>
          <a:stretch>
            <a:fillRect/>
          </a:stretch>
        </p:blipFill>
        <p:spPr>
          <a:xfrm>
            <a:off x="1806366" y="903941"/>
            <a:ext cx="5105312" cy="3508097"/>
          </a:xfrm>
          <a:prstGeom prst="rect">
            <a:avLst/>
          </a:prstGeom>
        </p:spPr>
      </p:pic>
    </p:spTree>
    <p:extLst>
      <p:ext uri="{BB962C8B-B14F-4D97-AF65-F5344CB8AC3E}">
        <p14:creationId xmlns:p14="http://schemas.microsoft.com/office/powerpoint/2010/main" val="15602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6" presetClass="entr" presetSubtype="16"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circle(in)">
                                      <p:cBhvr>
                                        <p:cTn id="11" dur="500"/>
                                        <p:tgtEl>
                                          <p:spTgt spid="42"/>
                                        </p:tgtEl>
                                      </p:cBhvr>
                                    </p:animEffect>
                                  </p:childTnLst>
                                </p:cTn>
                              </p:par>
                              <p:par>
                                <p:cTn id="12" presetID="6" presetClass="entr" presetSubtype="16"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i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ppt_w</p:attrName>
                                        </p:attrNameLst>
                                      </p:cBhvr>
                                      <p:tavLst>
                                        <p:tav tm="0" fmla="#ppt_w*sin(2.5*pi*$)">
                                          <p:val>
                                            <p:fltVal val="0"/>
                                          </p:val>
                                        </p:tav>
                                        <p:tav tm="100000">
                                          <p:val>
                                            <p:fltVal val="1"/>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RNCorporate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CERNCorporate16-9</Template>
  <TotalTime>2737</TotalTime>
  <Words>3967</Words>
  <Application>Microsoft Office PowerPoint</Application>
  <PresentationFormat>On-screen Show (16:9)</PresentationFormat>
  <Paragraphs>240</Paragraphs>
  <Slides>18</Slides>
  <Notes>18</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2" baseType="lpstr">
      <vt:lpstr>Arial</vt:lpstr>
      <vt:lpstr>Calibri</vt:lpstr>
      <vt:lpstr>CERNCorporate16-9</vt:lpstr>
      <vt:lpstr>Visio</vt:lpstr>
      <vt:lpstr>PowerPoint Presentation</vt:lpstr>
      <vt:lpstr>Academic studies and beginning at CERN</vt:lpstr>
      <vt:lpstr>Career at CERN</vt:lpstr>
      <vt:lpstr>Career at CERN</vt:lpstr>
      <vt:lpstr>Career at CERN</vt:lpstr>
      <vt:lpstr>Career at CERN</vt:lpstr>
      <vt:lpstr>Career at CERN</vt:lpstr>
      <vt:lpstr>PowerPoint Presentation</vt:lpstr>
      <vt:lpstr>PowerPoint Presentation</vt:lpstr>
      <vt:lpstr>From 2018</vt:lpstr>
      <vt:lpstr>PowerPoint Presentation</vt:lpstr>
      <vt:lpstr>From 2018</vt:lpstr>
      <vt:lpstr>Supervision (from 2018)</vt:lpstr>
      <vt:lpstr>Backup Slides</vt:lpstr>
      <vt:lpstr>Backup Slides</vt:lpstr>
      <vt:lpstr>Backup Slides</vt:lpstr>
      <vt:lpstr>Factors Analysis</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Joao Bento</dc:creator>
  <cp:lastModifiedBy>Joao Bento</cp:lastModifiedBy>
  <cp:revision>861</cp:revision>
  <cp:lastPrinted>2021-04-29T08:05:11Z</cp:lastPrinted>
  <dcterms:created xsi:type="dcterms:W3CDTF">2021-03-18T15:16:37Z</dcterms:created>
  <dcterms:modified xsi:type="dcterms:W3CDTF">2021-04-29T08:16:39Z</dcterms:modified>
</cp:coreProperties>
</file>