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06" r:id="rId3"/>
    <p:sldId id="307" r:id="rId4"/>
    <p:sldId id="283" r:id="rId5"/>
    <p:sldId id="313" r:id="rId6"/>
    <p:sldId id="284" r:id="rId7"/>
    <p:sldId id="301" r:id="rId8"/>
    <p:sldId id="293" r:id="rId9"/>
    <p:sldId id="294" r:id="rId10"/>
    <p:sldId id="259" r:id="rId11"/>
    <p:sldId id="303" r:id="rId12"/>
    <p:sldId id="302" r:id="rId13"/>
    <p:sldId id="265" r:id="rId14"/>
    <p:sldId id="310" r:id="rId15"/>
    <p:sldId id="314" r:id="rId16"/>
    <p:sldId id="309" r:id="rId17"/>
    <p:sldId id="315" r:id="rId18"/>
    <p:sldId id="296" r:id="rId19"/>
    <p:sldId id="291" r:id="rId20"/>
    <p:sldId id="292" r:id="rId21"/>
    <p:sldId id="304" r:id="rId22"/>
    <p:sldId id="276" r:id="rId23"/>
    <p:sldId id="295" r:id="rId24"/>
    <p:sldId id="297" r:id="rId25"/>
    <p:sldId id="308" r:id="rId26"/>
    <p:sldId id="305" r:id="rId27"/>
    <p:sldId id="311" r:id="rId28"/>
    <p:sldId id="312" r:id="rId29"/>
    <p:sldId id="29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C7C7C7"/>
    <a:srgbClr val="B2B2B2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3299" autoAdjust="0"/>
  </p:normalViewPr>
  <p:slideViewPr>
    <p:cSldViewPr>
      <p:cViewPr varScale="1">
        <p:scale>
          <a:sx n="124" d="100"/>
          <a:sy n="124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D8410E-D6FE-47D3-BDE7-D606F8DAB45F}" type="datetimeFigureOut">
              <a:rPr lang="en-US"/>
              <a:pPr>
                <a:defRPr/>
              </a:pPr>
              <a:t>1/27/2015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A087D9-0AC3-4735-92F6-08A1C8B0A6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33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B52B40C-1FAF-4FD8-B128-C66956BDE70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26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32EFBE9-EDBA-483A-9E87-60FB973F974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59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ue-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E1E776E-F628-48F1-9A01-C8EF42E03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2858-73D0-47BB-B400-F3651D636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5972-DC85-461F-BDAB-E030F8F68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Wolfgang von Rüden, CERN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8006-7770-4D45-9D4A-81F15BF3CA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03BD-BD49-4D02-9B51-3A9B34D4D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75F1-AE64-433C-9DBC-C6C6772B8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2D00-62CD-42EE-B50B-C6FE2EF7D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F3DC-CE3D-4814-B1B2-5DBC885FC2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73E1-B036-487A-BAD2-25FC400E3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FBA9-C65A-4EE4-94A0-035773613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1DB0-6CE7-4BBE-9818-D4957734A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CBC3A-DD8A-49D8-9B5F-FE4C3AEC74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Picture 7" descr="banner-ble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Websites\j\jbe\CERN\Visits\au10.6au.big.m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cern.ch\dfs\Websites\j\jbe\CERN\Visits\BottletotheBangVOSTFR.wmv" TargetMode="External"/><Relationship Id="rId1" Type="http://schemas.microsoft.com/office/2007/relationships/media" Target="file:///\\cern.ch\dfs\Websites\j\jbe\CERN\Visits\BottletotheBangVOSTFR.wmv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hyperlink" Target="http://en.wikipedia.org/wiki/Image:PET-MIPS-anim.gi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\\cern.ch\dfs\Websites\j\jbe\CERN\Visits\History2.wmv" TargetMode="External"/><Relationship Id="rId7" Type="http://schemas.openxmlformats.org/officeDocument/2006/relationships/image" Target="../media/image4.png"/><Relationship Id="rId2" Type="http://schemas.openxmlformats.org/officeDocument/2006/relationships/video" Target="file:///\\cern.ch\dfs\Websites\j\jbe\CERN\Visits\History1.wmv" TargetMode="External"/><Relationship Id="rId1" Type="http://schemas.microsoft.com/office/2007/relationships/media" Target="file:///\\cern.ch\dfs\Websites\j\jbe\CERN\Visits\History1.wmv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\\cern.ch\dfs\Websites\j\jbe\CERN\Visits\History2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18" Type="http://schemas.openxmlformats.org/officeDocument/2006/relationships/image" Target="../media/image2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17" Type="http://schemas.openxmlformats.org/officeDocument/2006/relationships/image" Target="../media/image27.gif"/><Relationship Id="rId2" Type="http://schemas.openxmlformats.org/officeDocument/2006/relationships/image" Target="../media/image12.gif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5" Type="http://schemas.openxmlformats.org/officeDocument/2006/relationships/image" Target="../media/image25.gif"/><Relationship Id="rId10" Type="http://schemas.openxmlformats.org/officeDocument/2006/relationships/image" Target="../media/image20.gif"/><Relationship Id="rId19" Type="http://schemas.openxmlformats.org/officeDocument/2006/relationships/image" Target="../media/image29.jpeg"/><Relationship Id="rId4" Type="http://schemas.openxmlformats.org/officeDocument/2006/relationships/image" Target="../media/image14.gif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648346"/>
            <a:ext cx="6400800" cy="85248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João BENTO</a:t>
            </a:r>
            <a:endParaRPr lang="en-GB" sz="6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BE Department</a:t>
            </a:r>
            <a:br>
              <a:rPr lang="en-GB" sz="2800" dirty="0" smtClean="0"/>
            </a:br>
            <a:r>
              <a:rPr lang="en-GB" sz="2800" dirty="0" smtClean="0"/>
              <a:t>Presentation available at http://cern.ch/jbe/CERN/visits</a:t>
            </a:r>
            <a:endParaRPr lang="fr-FR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FR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3282735"/>
            <a:ext cx="8629710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8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Bienvenue au </a:t>
            </a:r>
            <a:r>
              <a:rPr lang="fr-FR" sz="8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0083" y="4782933"/>
            <a:ext cx="680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i="1" dirty="0" smtClean="0"/>
              <a:t>“On ne fait pas de </a:t>
            </a:r>
            <a:r>
              <a:rPr lang="en-GB" i="1" dirty="0" err="1" smtClean="0"/>
              <a:t>magie</a:t>
            </a:r>
            <a:r>
              <a:rPr lang="en-GB" i="1" dirty="0" smtClean="0"/>
              <a:t> au CERN </a:t>
            </a:r>
            <a:r>
              <a:rPr lang="en-GB" i="1" dirty="0" err="1" smtClean="0"/>
              <a:t>mais</a:t>
            </a:r>
            <a:r>
              <a:rPr lang="en-GB" i="1" dirty="0" smtClean="0"/>
              <a:t> on y </a:t>
            </a:r>
            <a:r>
              <a:rPr lang="en-GB" i="1" dirty="0" err="1" smtClean="0"/>
              <a:t>explique</a:t>
            </a:r>
            <a:r>
              <a:rPr lang="en-GB" i="1" dirty="0" smtClean="0"/>
              <a:t> la </a:t>
            </a:r>
            <a:r>
              <a:rPr lang="en-GB" i="1" dirty="0" err="1" smtClean="0"/>
              <a:t>magie</a:t>
            </a:r>
            <a:r>
              <a:rPr lang="en-GB" i="1" dirty="0" smtClean="0"/>
              <a:t>.”</a:t>
            </a:r>
            <a:br>
              <a:rPr lang="en-GB" i="1" dirty="0" smtClean="0"/>
            </a:br>
            <a:r>
              <a:rPr lang="en-GB" dirty="0" smtClean="0"/>
              <a:t>Tom Hanks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>
          <a:xfrm>
            <a:off x="142875" y="928688"/>
            <a:ext cx="8543925" cy="642937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Ré</a:t>
            </a:r>
            <a:r>
              <a:rPr lang="en-GB" dirty="0" err="1" smtClean="0">
                <a:solidFill>
                  <a:srgbClr val="FF0000"/>
                </a:solidFill>
              </a:rPr>
              <a:t>pondre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à</a:t>
            </a:r>
            <a:r>
              <a:rPr lang="en-GB" dirty="0" smtClean="0"/>
              <a:t> des </a:t>
            </a:r>
            <a:r>
              <a:rPr lang="en-GB" dirty="0" err="1" smtClean="0"/>
              <a:t>que</a:t>
            </a:r>
            <a:r>
              <a:rPr lang="fr-FR" dirty="0" err="1" smtClean="0"/>
              <a:t>stions</a:t>
            </a:r>
            <a:r>
              <a:rPr lang="fr-FR" dirty="0" smtClean="0"/>
              <a:t> fondamentales…</a:t>
            </a:r>
          </a:p>
        </p:txBody>
      </p:sp>
      <p:pic>
        <p:nvPicPr>
          <p:cNvPr id="10" name="Picture 9" descr="Cou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071834"/>
            <a:ext cx="4898554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43063"/>
            <a:ext cx="5543560" cy="47148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/>
                </a:solidFill>
              </a:rPr>
              <a:t>Pourquoi les particules ont-elles une masse?</a:t>
            </a:r>
          </a:p>
          <a:p>
            <a:pPr marL="2667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Newton ne pouvait l’expliquer, nous non plus…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/>
                </a:solidFill>
              </a:rPr>
              <a:t>De quoi est composé 96% </a:t>
            </a:r>
            <a:r>
              <a:rPr lang="fr-FR" smtClean="0">
                <a:solidFill>
                  <a:schemeClr val="tx1"/>
                </a:solidFill>
              </a:rPr>
              <a:t>de l’Univers?</a:t>
            </a:r>
            <a:endParaRPr lang="fr-FR" dirty="0" smtClean="0">
              <a:solidFill>
                <a:schemeClr val="tx1"/>
              </a:solidFill>
            </a:endParaRPr>
          </a:p>
          <a:p>
            <a:pPr marL="2667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mtClean="0">
                <a:solidFill>
                  <a:schemeClr val="tx1"/>
                </a:solidFill>
              </a:rPr>
              <a:t>Nous ne voyons que 4</a:t>
            </a:r>
            <a:r>
              <a:rPr lang="fr-FR" dirty="0" smtClean="0">
                <a:solidFill>
                  <a:schemeClr val="tx1"/>
                </a:solidFill>
              </a:rPr>
              <a:t>%</a:t>
            </a:r>
            <a:r>
              <a:rPr lang="fr-FR" smtClean="0">
                <a:solidFill>
                  <a:schemeClr val="tx1"/>
                </a:solidFill>
              </a:rPr>
              <a:t/>
            </a:r>
            <a:br>
              <a:rPr lang="fr-FR" smtClean="0">
                <a:solidFill>
                  <a:schemeClr val="tx1"/>
                </a:solidFill>
              </a:rPr>
            </a:br>
            <a:r>
              <a:rPr lang="fr-FR" smtClean="0">
                <a:solidFill>
                  <a:schemeClr val="tx1"/>
                </a:solidFill>
              </a:rPr>
              <a:t>de sa masse estimée!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mtClean="0">
                <a:solidFill>
                  <a:schemeClr val="tx1"/>
                </a:solidFill>
              </a:rPr>
              <a:t>Pourquoi n’y a-t-il pas</a:t>
            </a:r>
            <a:br>
              <a:rPr lang="fr-FR" smtClean="0">
                <a:solidFill>
                  <a:schemeClr val="tx1"/>
                </a:solidFill>
              </a:rPr>
            </a:br>
            <a:r>
              <a:rPr lang="fr-FR" smtClean="0">
                <a:solidFill>
                  <a:schemeClr val="tx1"/>
                </a:solidFill>
              </a:rPr>
              <a:t>d’antimatiè</a:t>
            </a:r>
            <a:r>
              <a:rPr lang="en-GB" smtClean="0">
                <a:solidFill>
                  <a:schemeClr val="tx1"/>
                </a:solidFill>
              </a:rPr>
              <a:t>re dans l’Univers</a:t>
            </a:r>
            <a:r>
              <a:rPr lang="fr-FR" smtClean="0">
                <a:solidFill>
                  <a:schemeClr val="tx1"/>
                </a:solidFill>
              </a:rPr>
              <a:t>?</a:t>
            </a:r>
            <a:endParaRPr lang="fr-FR" dirty="0" smtClean="0">
              <a:solidFill>
                <a:schemeClr val="tx1"/>
              </a:solidFill>
            </a:endParaRPr>
          </a:p>
          <a:p>
            <a:pPr marL="2667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mtClean="0">
                <a:solidFill>
                  <a:schemeClr val="tx1"/>
                </a:solidFill>
              </a:rPr>
              <a:t>La Nature devrait être symé</a:t>
            </a:r>
            <a:r>
              <a:rPr lang="en-GB" smtClean="0">
                <a:solidFill>
                  <a:schemeClr val="tx1"/>
                </a:solidFill>
              </a:rPr>
              <a:t>trique</a:t>
            </a:r>
            <a:r>
              <a:rPr lang="fr-FR" smtClean="0">
                <a:solidFill>
                  <a:schemeClr val="tx1"/>
                </a:solidFill>
              </a:rPr>
              <a:t>…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mtClean="0">
                <a:solidFill>
                  <a:schemeClr val="tx1"/>
                </a:solidFill>
              </a:rPr>
              <a:t>Quel é</a:t>
            </a:r>
            <a:r>
              <a:rPr lang="en-GB" smtClean="0">
                <a:solidFill>
                  <a:schemeClr val="tx1"/>
                </a:solidFill>
              </a:rPr>
              <a:t>tait l’</a:t>
            </a:r>
            <a:r>
              <a:rPr lang="fr-FR" smtClean="0">
                <a:solidFill>
                  <a:schemeClr val="tx1"/>
                </a:solidFill>
              </a:rPr>
              <a:t>é</a:t>
            </a:r>
            <a:r>
              <a:rPr lang="en-GB" smtClean="0">
                <a:solidFill>
                  <a:schemeClr val="tx1"/>
                </a:solidFill>
              </a:rPr>
              <a:t>tat de la mati</a:t>
            </a:r>
            <a:r>
              <a:rPr lang="fr-FR" smtClean="0">
                <a:solidFill>
                  <a:schemeClr val="tx1"/>
                </a:solidFill>
              </a:rPr>
              <a:t>è</a:t>
            </a:r>
            <a:r>
              <a:rPr lang="en-GB" smtClean="0">
                <a:solidFill>
                  <a:schemeClr val="tx1"/>
                </a:solidFill>
              </a:rPr>
              <a:t>re</a:t>
            </a:r>
            <a:br>
              <a:rPr lang="en-GB" smtClean="0">
                <a:solidFill>
                  <a:schemeClr val="tx1"/>
                </a:solidFill>
              </a:rPr>
            </a:br>
            <a:r>
              <a:rPr lang="fr-FR" smtClean="0">
                <a:solidFill>
                  <a:schemeClr val="tx1"/>
                </a:solidFill>
              </a:rPr>
              <a:t> juste </a:t>
            </a:r>
            <a:r>
              <a:rPr lang="en-GB" smtClean="0">
                <a:solidFill>
                  <a:schemeClr val="tx1"/>
                </a:solidFill>
              </a:rPr>
              <a:t>apr</a:t>
            </a:r>
            <a:r>
              <a:rPr lang="fr-FR" smtClean="0">
                <a:solidFill>
                  <a:schemeClr val="tx1"/>
                </a:solidFill>
              </a:rPr>
              <a:t>ès</a:t>
            </a:r>
            <a:r>
              <a:rPr lang="en-GB" smtClean="0">
                <a:solidFill>
                  <a:schemeClr val="tx1"/>
                </a:solidFill>
              </a:rPr>
              <a:t> le </a:t>
            </a:r>
            <a:r>
              <a:rPr lang="fr-FR" smtClean="0">
                <a:solidFill>
                  <a:schemeClr val="tx1"/>
                </a:solidFill>
              </a:rPr>
              <a:t>«</a:t>
            </a:r>
            <a:r>
              <a:rPr lang="fr-FR" dirty="0" smtClean="0">
                <a:solidFill>
                  <a:schemeClr val="tx1"/>
                </a:solidFill>
              </a:rPr>
              <a:t> </a:t>
            </a:r>
            <a:r>
              <a:rPr lang="fr-FR" dirty="0" err="1" smtClean="0">
                <a:solidFill>
                  <a:schemeClr val="tx1"/>
                </a:solidFill>
              </a:rPr>
              <a:t>Big</a:t>
            </a:r>
            <a:r>
              <a:rPr lang="fr-FR" dirty="0" smtClean="0">
                <a:solidFill>
                  <a:schemeClr val="tx1"/>
                </a:solidFill>
              </a:rPr>
              <a:t> Bang » ?</a:t>
            </a:r>
          </a:p>
          <a:p>
            <a:pPr marL="2667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mtClean="0">
                <a:solidFill>
                  <a:schemeClr val="tx1"/>
                </a:solidFill>
              </a:rPr>
              <a:t>Remonter aux premiers instants</a:t>
            </a:r>
            <a:br>
              <a:rPr lang="fr-FR" smtClean="0">
                <a:solidFill>
                  <a:schemeClr val="tx1"/>
                </a:solidFill>
              </a:rPr>
            </a:br>
            <a:r>
              <a:rPr lang="fr-FR" smtClean="0">
                <a:solidFill>
                  <a:schemeClr val="tx1"/>
                </a:solidFill>
              </a:rPr>
              <a:t>de l’Univers nous aiderait…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72198" y="1571612"/>
            <a:ext cx="2516614" cy="1035851"/>
            <a:chOff x="6072198" y="1571612"/>
            <a:chExt cx="2516614" cy="1035851"/>
          </a:xfrm>
        </p:grpSpPr>
        <p:pic>
          <p:nvPicPr>
            <p:cNvPr id="5" name="Picture 4" descr="higgs_bos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2198" y="1571612"/>
              <a:ext cx="1143008" cy="10358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29520" y="1785926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Le Boson</a:t>
              </a:r>
              <a:br>
                <a:rPr lang="en-GB" i="1" dirty="0" smtClean="0"/>
              </a:br>
              <a:r>
                <a:rPr lang="en-GB" i="1" dirty="0" smtClean="0"/>
                <a:t>de Higgs</a:t>
              </a:r>
              <a:endParaRPr lang="en-GB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>
          <a:xfrm>
            <a:off x="142875" y="928688"/>
            <a:ext cx="8543925" cy="642937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Rassembler</a:t>
            </a:r>
            <a:r>
              <a:rPr lang="fr-FR" dirty="0" smtClean="0"/>
              <a:t> les Nations et </a:t>
            </a:r>
            <a:r>
              <a:rPr lang="fr-FR" dirty="0" smtClean="0">
                <a:solidFill>
                  <a:srgbClr val="FF0000"/>
                </a:solidFill>
              </a:rPr>
              <a:t>é</a:t>
            </a:r>
            <a:r>
              <a:rPr lang="en-GB" dirty="0" err="1" smtClean="0">
                <a:solidFill>
                  <a:srgbClr val="FF0000"/>
                </a:solidFill>
              </a:rPr>
              <a:t>duquer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571612"/>
            <a:ext cx="4357688" cy="16430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/>
                </a:solidFill>
              </a:rPr>
              <a:t>Les plus grandes collaborations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scientifiques mondiales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fr-FR" dirty="0" smtClean="0">
                <a:solidFill>
                  <a:schemeClr val="tx1"/>
                </a:solidFill>
              </a:rPr>
              <a:t>Divers programmes pour é</a:t>
            </a:r>
            <a:r>
              <a:rPr lang="en-GB" dirty="0" err="1" smtClean="0">
                <a:solidFill>
                  <a:schemeClr val="tx1"/>
                </a:solidFill>
              </a:rPr>
              <a:t>tudiants</a:t>
            </a:r>
            <a:endParaRPr lang="fr-FR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fr-FR" dirty="0" smtClean="0">
                <a:solidFill>
                  <a:schemeClr val="tx1"/>
                </a:solidFill>
              </a:rPr>
              <a:t>Plus de 100 pays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1986" name="Picture 2" descr="http://mediaarchive.cern.ch/MediaArchive/Photo/Public/2008/0808003/0808003_02/0808003_02-A4-at-144-dpi.jpg"/>
          <p:cNvPicPr>
            <a:picLocks noChangeAspect="1" noChangeArrowheads="1"/>
          </p:cNvPicPr>
          <p:nvPr/>
        </p:nvPicPr>
        <p:blipFill>
          <a:blip r:embed="rId2" cstate="print"/>
          <a:srcRect t="27049" b="6557"/>
          <a:stretch>
            <a:fillRect/>
          </a:stretch>
        </p:blipFill>
        <p:spPr bwMode="auto">
          <a:xfrm>
            <a:off x="571472" y="3357562"/>
            <a:ext cx="7858180" cy="3472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3438" y="1571612"/>
            <a:ext cx="45005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fr-FR" sz="2000" dirty="0" smtClean="0">
                <a:latin typeface="Calibri" pitchFamily="34" charset="0"/>
              </a:rPr>
              <a:t>Des centaines d’instituts de physique</a:t>
            </a:r>
            <a:endParaRPr lang="fr-FR" sz="2000" dirty="0">
              <a:latin typeface="Calibri" pitchFamily="34" charset="0"/>
            </a:endParaRP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fr-FR" sz="2000" dirty="0" smtClean="0">
                <a:latin typeface="Calibri" pitchFamily="34" charset="0"/>
              </a:rPr>
              <a:t>La moitié</a:t>
            </a:r>
            <a:r>
              <a:rPr lang="en-GB" sz="2000" dirty="0" smtClean="0">
                <a:latin typeface="Calibri" pitchFamily="34" charset="0"/>
              </a:rPr>
              <a:t> des </a:t>
            </a:r>
            <a:r>
              <a:rPr lang="en-GB" sz="2000" dirty="0" err="1" smtClean="0">
                <a:latin typeface="Calibri" pitchFamily="34" charset="0"/>
              </a:rPr>
              <a:t>physiciens</a:t>
            </a:r>
            <a:r>
              <a:rPr lang="en-GB" sz="2000" dirty="0" smtClean="0">
                <a:latin typeface="Calibri" pitchFamily="34" charset="0"/>
              </a:rPr>
              <a:t> en physique des </a:t>
            </a:r>
            <a:r>
              <a:rPr lang="en-GB" sz="2000" dirty="0" err="1" smtClean="0">
                <a:latin typeface="Calibri" pitchFamily="34" charset="0"/>
              </a:rPr>
              <a:t>particules</a:t>
            </a:r>
            <a:r>
              <a:rPr lang="en-GB" sz="2000" dirty="0" smtClean="0">
                <a:latin typeface="Calibri" pitchFamily="34" charset="0"/>
              </a:rPr>
              <a:t> au </a:t>
            </a:r>
            <a:r>
              <a:rPr lang="en-GB" sz="2000" dirty="0" err="1" smtClean="0">
                <a:latin typeface="Calibri" pitchFamily="34" charset="0"/>
              </a:rPr>
              <a:t>monde</a:t>
            </a:r>
            <a:endParaRPr lang="fr-F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dirty="0" smtClean="0"/>
              <a:t>Comment?</a:t>
            </a:r>
            <a:endParaRPr lang="fr-FR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dirty="0" smtClean="0"/>
              <a:t>En </a:t>
            </a:r>
            <a:r>
              <a:rPr lang="fr-FR" dirty="0" smtClean="0">
                <a:solidFill>
                  <a:srgbClr val="FF0000"/>
                </a:solidFill>
              </a:rPr>
              <a:t>accélérant</a:t>
            </a:r>
            <a:r>
              <a:rPr lang="fr-FR" dirty="0" smtClean="0"/>
              <a:t> et en </a:t>
            </a:r>
            <a:r>
              <a:rPr lang="fr-FR" dirty="0" smtClean="0">
                <a:solidFill>
                  <a:srgbClr val="FF0000"/>
                </a:solidFill>
              </a:rPr>
              <a:t>collisionnant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/>
              <a:t>des objets…</a:t>
            </a:r>
          </a:p>
        </p:txBody>
      </p:sp>
      <p:pic>
        <p:nvPicPr>
          <p:cNvPr id="13314" name="Picture 2" descr="http://www.testadaz.com/blog/images/admintdz/2007-10/deux_pommes_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5651508" cy="447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dirty="0" smtClean="0"/>
              <a:t>A des </a:t>
            </a:r>
            <a:r>
              <a:rPr lang="fr-FR" dirty="0" smtClean="0">
                <a:solidFill>
                  <a:srgbClr val="FF0000"/>
                </a:solidFill>
              </a:rPr>
              <a:t>niveaux d’énergie</a:t>
            </a:r>
            <a:r>
              <a:rPr lang="fr-FR" dirty="0" smtClean="0"/>
              <a:t> incroyables!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7000892" y="1785926"/>
            <a:ext cx="1821332" cy="8617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lvl="1"/>
            <a:r>
              <a:rPr lang="fr-FR" sz="5000" b="1" dirty="0" smtClean="0">
                <a:solidFill>
                  <a:srgbClr val="FF0000"/>
                </a:solidFill>
                <a:latin typeface="Calibri" pitchFamily="34" charset="0"/>
              </a:rPr>
              <a:t>E=mc</a:t>
            </a:r>
            <a:r>
              <a:rPr lang="fr-FR" sz="5000" b="1" baseline="30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fr-FR" sz="5000" b="1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au10.6au.bi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85736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B42CC9-21F8-4A52-83AD-F2EB962FD5A3}" type="slidenum">
              <a:rPr lang="en-US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/>
              <a:t>15</a:t>
            </a:fld>
            <a:endParaRPr lang="en-US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717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14400"/>
            <a:ext cx="82677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59" name="Freeform 155"/>
          <p:cNvSpPr>
            <a:spLocks/>
          </p:cNvSpPr>
          <p:nvPr/>
        </p:nvSpPr>
        <p:spPr bwMode="auto">
          <a:xfrm>
            <a:off x="2078038" y="3011488"/>
            <a:ext cx="739775" cy="476250"/>
          </a:xfrm>
          <a:custGeom>
            <a:avLst/>
            <a:gdLst>
              <a:gd name="T0" fmla="*/ 1149191250 w 466"/>
              <a:gd name="T1" fmla="*/ 55443438 h 300"/>
              <a:gd name="T2" fmla="*/ 1081147825 w 466"/>
              <a:gd name="T3" fmla="*/ 15120938 h 300"/>
              <a:gd name="T4" fmla="*/ 652721263 w 466"/>
              <a:gd name="T5" fmla="*/ 219254388 h 300"/>
              <a:gd name="T6" fmla="*/ 337700938 w 466"/>
              <a:gd name="T7" fmla="*/ 390625013 h 300"/>
              <a:gd name="T8" fmla="*/ 123488450 w 466"/>
              <a:gd name="T9" fmla="*/ 531753763 h 300"/>
              <a:gd name="T10" fmla="*/ 45362813 w 466"/>
              <a:gd name="T11" fmla="*/ 725805000 h 300"/>
              <a:gd name="T12" fmla="*/ 491431263 w 466"/>
              <a:gd name="T13" fmla="*/ 756046875 h 300"/>
              <a:gd name="T14" fmla="*/ 1149191250 w 466"/>
              <a:gd name="T15" fmla="*/ 55443438 h 3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6"/>
              <a:gd name="T25" fmla="*/ 0 h 300"/>
              <a:gd name="T26" fmla="*/ 466 w 466"/>
              <a:gd name="T27" fmla="*/ 300 h 3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6" h="300">
                <a:moveTo>
                  <a:pt x="456" y="22"/>
                </a:moveTo>
                <a:cubicBezTo>
                  <a:pt x="466" y="49"/>
                  <a:pt x="451" y="0"/>
                  <a:pt x="429" y="6"/>
                </a:cubicBezTo>
                <a:cubicBezTo>
                  <a:pt x="395" y="16"/>
                  <a:pt x="310" y="63"/>
                  <a:pt x="259" y="87"/>
                </a:cubicBezTo>
                <a:cubicBezTo>
                  <a:pt x="220" y="104"/>
                  <a:pt x="162" y="136"/>
                  <a:pt x="134" y="155"/>
                </a:cubicBezTo>
                <a:cubicBezTo>
                  <a:pt x="99" y="176"/>
                  <a:pt x="68" y="189"/>
                  <a:pt x="49" y="211"/>
                </a:cubicBezTo>
                <a:cubicBezTo>
                  <a:pt x="39" y="231"/>
                  <a:pt x="0" y="272"/>
                  <a:pt x="18" y="288"/>
                </a:cubicBezTo>
                <a:cubicBezTo>
                  <a:pt x="53" y="299"/>
                  <a:pt x="160" y="290"/>
                  <a:pt x="195" y="300"/>
                </a:cubicBezTo>
                <a:cubicBezTo>
                  <a:pt x="260" y="258"/>
                  <a:pt x="412" y="70"/>
                  <a:pt x="456" y="22"/>
                </a:cubicBezTo>
                <a:close/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37" name="Freeform 133"/>
          <p:cNvSpPr>
            <a:spLocks/>
          </p:cNvSpPr>
          <p:nvPr/>
        </p:nvSpPr>
        <p:spPr bwMode="auto">
          <a:xfrm>
            <a:off x="1604963" y="2813050"/>
            <a:ext cx="7043737" cy="2419350"/>
          </a:xfrm>
          <a:custGeom>
            <a:avLst/>
            <a:gdLst>
              <a:gd name="T0" fmla="*/ 216733422 w 4437"/>
              <a:gd name="T1" fmla="*/ 78125638 h 1524"/>
              <a:gd name="T2" fmla="*/ 201612486 w 4437"/>
              <a:gd name="T3" fmla="*/ 206652813 h 1524"/>
              <a:gd name="T4" fmla="*/ 738404935 w 4437"/>
              <a:gd name="T5" fmla="*/ 123488450 h 1524"/>
              <a:gd name="T6" fmla="*/ 1093747735 w 4437"/>
              <a:gd name="T7" fmla="*/ 226814063 h 1524"/>
              <a:gd name="T8" fmla="*/ 1393645514 w 4437"/>
              <a:gd name="T9" fmla="*/ 315020325 h 1524"/>
              <a:gd name="T10" fmla="*/ 1806951109 w 4437"/>
              <a:gd name="T11" fmla="*/ 372983125 h 1524"/>
              <a:gd name="T12" fmla="*/ 1129029920 w 4437"/>
              <a:gd name="T13" fmla="*/ 675401875 h 1524"/>
              <a:gd name="T14" fmla="*/ 1275198972 w 4437"/>
              <a:gd name="T15" fmla="*/ 796369375 h 1524"/>
              <a:gd name="T16" fmla="*/ 1754028625 w 4437"/>
              <a:gd name="T17" fmla="*/ 768648450 h 1524"/>
              <a:gd name="T18" fmla="*/ 2147483647 w 4437"/>
              <a:gd name="T19" fmla="*/ 839212825 h 1524"/>
              <a:gd name="T20" fmla="*/ 2147483647 w 4437"/>
              <a:gd name="T21" fmla="*/ 917336875 h 1524"/>
              <a:gd name="T22" fmla="*/ 2147483647 w 4437"/>
              <a:gd name="T23" fmla="*/ 1159271875 h 1524"/>
              <a:gd name="T24" fmla="*/ 2147483647 w 4437"/>
              <a:gd name="T25" fmla="*/ 1315521563 h 1524"/>
              <a:gd name="T26" fmla="*/ 2147483647 w 4437"/>
              <a:gd name="T27" fmla="*/ 1272679700 h 1524"/>
              <a:gd name="T28" fmla="*/ 2147483647 w 4437"/>
              <a:gd name="T29" fmla="*/ 1348284388 h 1524"/>
              <a:gd name="T30" fmla="*/ 2147483647 w 4437"/>
              <a:gd name="T31" fmla="*/ 1496972813 h 1524"/>
              <a:gd name="T32" fmla="*/ 2147483647 w 4437"/>
              <a:gd name="T33" fmla="*/ 1590219388 h 1524"/>
              <a:gd name="T34" fmla="*/ 2147483647 w 4437"/>
              <a:gd name="T35" fmla="*/ 1736388450 h 1524"/>
              <a:gd name="T36" fmla="*/ 2147483647 w 4437"/>
              <a:gd name="T37" fmla="*/ 1930439688 h 1524"/>
              <a:gd name="T38" fmla="*/ 2147483647 w 4437"/>
              <a:gd name="T39" fmla="*/ 2066528125 h 1524"/>
              <a:gd name="T40" fmla="*/ 2147483647 w 4437"/>
              <a:gd name="T41" fmla="*/ 2147483647 h 1524"/>
              <a:gd name="T42" fmla="*/ 2147483647 w 4437"/>
              <a:gd name="T43" fmla="*/ 2147483647 h 1524"/>
              <a:gd name="T44" fmla="*/ 2147483647 w 4437"/>
              <a:gd name="T45" fmla="*/ 2147483647 h 1524"/>
              <a:gd name="T46" fmla="*/ 2147483647 w 4437"/>
              <a:gd name="T47" fmla="*/ 2147483647 h 1524"/>
              <a:gd name="T48" fmla="*/ 2147483647 w 4437"/>
              <a:gd name="T49" fmla="*/ 2147483647 h 1524"/>
              <a:gd name="T50" fmla="*/ 2147483647 w 4437"/>
              <a:gd name="T51" fmla="*/ 2147483647 h 1524"/>
              <a:gd name="T52" fmla="*/ 2147483647 w 4437"/>
              <a:gd name="T53" fmla="*/ 2147483647 h 1524"/>
              <a:gd name="T54" fmla="*/ 2147483647 w 4437"/>
              <a:gd name="T55" fmla="*/ 2147483647 h 1524"/>
              <a:gd name="T56" fmla="*/ 2147483647 w 4437"/>
              <a:gd name="T57" fmla="*/ 2147483647 h 1524"/>
              <a:gd name="T58" fmla="*/ 2147483647 w 4437"/>
              <a:gd name="T59" fmla="*/ 2147483647 h 1524"/>
              <a:gd name="T60" fmla="*/ 2147483647 w 4437"/>
              <a:gd name="T61" fmla="*/ 2147483647 h 1524"/>
              <a:gd name="T62" fmla="*/ 2147483647 w 4437"/>
              <a:gd name="T63" fmla="*/ 2147483647 h 1524"/>
              <a:gd name="T64" fmla="*/ 2147483647 w 4437"/>
              <a:gd name="T65" fmla="*/ 1970762188 h 1524"/>
              <a:gd name="T66" fmla="*/ 2147483647 w 4437"/>
              <a:gd name="T67" fmla="*/ 1857355950 h 1524"/>
              <a:gd name="T68" fmla="*/ 2147483647 w 4437"/>
              <a:gd name="T69" fmla="*/ 1670864388 h 1524"/>
              <a:gd name="T70" fmla="*/ 2147483647 w 4437"/>
              <a:gd name="T71" fmla="*/ 1408768138 h 1524"/>
              <a:gd name="T72" fmla="*/ 2147483647 w 4437"/>
              <a:gd name="T73" fmla="*/ 1247478138 h 1524"/>
              <a:gd name="T74" fmla="*/ 2147483647 w 4437"/>
              <a:gd name="T75" fmla="*/ 1461690625 h 15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37"/>
              <a:gd name="T115" fmla="*/ 0 h 1524"/>
              <a:gd name="T116" fmla="*/ 4437 w 4437"/>
              <a:gd name="T117" fmla="*/ 1524 h 15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37" h="1524">
                <a:moveTo>
                  <a:pt x="0" y="4"/>
                </a:moveTo>
                <a:cubicBezTo>
                  <a:pt x="38" y="8"/>
                  <a:pt x="64" y="0"/>
                  <a:pt x="86" y="31"/>
                </a:cubicBezTo>
                <a:cubicBezTo>
                  <a:pt x="78" y="52"/>
                  <a:pt x="72" y="38"/>
                  <a:pt x="66" y="60"/>
                </a:cubicBezTo>
                <a:cubicBezTo>
                  <a:pt x="77" y="77"/>
                  <a:pt x="65" y="75"/>
                  <a:pt x="80" y="82"/>
                </a:cubicBezTo>
                <a:cubicBezTo>
                  <a:pt x="134" y="72"/>
                  <a:pt x="208" y="53"/>
                  <a:pt x="261" y="38"/>
                </a:cubicBezTo>
                <a:cubicBezTo>
                  <a:pt x="296" y="33"/>
                  <a:pt x="274" y="46"/>
                  <a:pt x="293" y="49"/>
                </a:cubicBezTo>
                <a:cubicBezTo>
                  <a:pt x="312" y="52"/>
                  <a:pt x="353" y="50"/>
                  <a:pt x="376" y="57"/>
                </a:cubicBezTo>
                <a:cubicBezTo>
                  <a:pt x="398" y="70"/>
                  <a:pt x="408" y="83"/>
                  <a:pt x="434" y="90"/>
                </a:cubicBezTo>
                <a:cubicBezTo>
                  <a:pt x="459" y="100"/>
                  <a:pt x="488" y="105"/>
                  <a:pt x="522" y="110"/>
                </a:cubicBezTo>
                <a:cubicBezTo>
                  <a:pt x="542" y="116"/>
                  <a:pt x="534" y="123"/>
                  <a:pt x="553" y="125"/>
                </a:cubicBezTo>
                <a:cubicBezTo>
                  <a:pt x="572" y="127"/>
                  <a:pt x="611" y="116"/>
                  <a:pt x="638" y="120"/>
                </a:cubicBezTo>
                <a:cubicBezTo>
                  <a:pt x="656" y="124"/>
                  <a:pt x="700" y="142"/>
                  <a:pt x="717" y="148"/>
                </a:cubicBezTo>
                <a:cubicBezTo>
                  <a:pt x="697" y="166"/>
                  <a:pt x="588" y="199"/>
                  <a:pt x="543" y="219"/>
                </a:cubicBezTo>
                <a:cubicBezTo>
                  <a:pt x="529" y="240"/>
                  <a:pt x="471" y="256"/>
                  <a:pt x="448" y="268"/>
                </a:cubicBezTo>
                <a:cubicBezTo>
                  <a:pt x="456" y="309"/>
                  <a:pt x="443" y="282"/>
                  <a:pt x="477" y="297"/>
                </a:cubicBezTo>
                <a:cubicBezTo>
                  <a:pt x="488" y="302"/>
                  <a:pt x="494" y="315"/>
                  <a:pt x="506" y="316"/>
                </a:cubicBezTo>
                <a:cubicBezTo>
                  <a:pt x="531" y="319"/>
                  <a:pt x="592" y="315"/>
                  <a:pt x="624" y="313"/>
                </a:cubicBezTo>
                <a:cubicBezTo>
                  <a:pt x="656" y="311"/>
                  <a:pt x="665" y="307"/>
                  <a:pt x="696" y="305"/>
                </a:cubicBezTo>
                <a:cubicBezTo>
                  <a:pt x="720" y="295"/>
                  <a:pt x="812" y="302"/>
                  <a:pt x="812" y="302"/>
                </a:cubicBezTo>
                <a:cubicBezTo>
                  <a:pt x="855" y="306"/>
                  <a:pt x="874" y="323"/>
                  <a:pt x="927" y="333"/>
                </a:cubicBezTo>
                <a:cubicBezTo>
                  <a:pt x="964" y="343"/>
                  <a:pt x="1011" y="346"/>
                  <a:pt x="1045" y="351"/>
                </a:cubicBezTo>
                <a:cubicBezTo>
                  <a:pt x="1079" y="356"/>
                  <a:pt x="1125" y="353"/>
                  <a:pt x="1130" y="364"/>
                </a:cubicBezTo>
                <a:cubicBezTo>
                  <a:pt x="1117" y="382"/>
                  <a:pt x="1098" y="409"/>
                  <a:pt x="1077" y="416"/>
                </a:cubicBezTo>
                <a:cubicBezTo>
                  <a:pt x="1057" y="430"/>
                  <a:pt x="1036" y="440"/>
                  <a:pt x="1022" y="460"/>
                </a:cubicBezTo>
                <a:cubicBezTo>
                  <a:pt x="1031" y="512"/>
                  <a:pt x="997" y="494"/>
                  <a:pt x="1047" y="501"/>
                </a:cubicBezTo>
                <a:cubicBezTo>
                  <a:pt x="1056" y="509"/>
                  <a:pt x="1008" y="519"/>
                  <a:pt x="1032" y="522"/>
                </a:cubicBezTo>
                <a:cubicBezTo>
                  <a:pt x="1039" y="527"/>
                  <a:pt x="1070" y="532"/>
                  <a:pt x="1087" y="529"/>
                </a:cubicBezTo>
                <a:cubicBezTo>
                  <a:pt x="1104" y="526"/>
                  <a:pt x="1121" y="508"/>
                  <a:pt x="1133" y="505"/>
                </a:cubicBezTo>
                <a:cubicBezTo>
                  <a:pt x="1145" y="502"/>
                  <a:pt x="1156" y="506"/>
                  <a:pt x="1162" y="511"/>
                </a:cubicBezTo>
                <a:cubicBezTo>
                  <a:pt x="1172" y="514"/>
                  <a:pt x="1154" y="525"/>
                  <a:pt x="1172" y="535"/>
                </a:cubicBezTo>
                <a:cubicBezTo>
                  <a:pt x="1190" y="545"/>
                  <a:pt x="1241" y="560"/>
                  <a:pt x="1269" y="570"/>
                </a:cubicBezTo>
                <a:cubicBezTo>
                  <a:pt x="1293" y="578"/>
                  <a:pt x="1317" y="587"/>
                  <a:pt x="1341" y="594"/>
                </a:cubicBezTo>
                <a:cubicBezTo>
                  <a:pt x="1358" y="600"/>
                  <a:pt x="1330" y="613"/>
                  <a:pt x="1347" y="620"/>
                </a:cubicBezTo>
                <a:cubicBezTo>
                  <a:pt x="1364" y="626"/>
                  <a:pt x="1432" y="625"/>
                  <a:pt x="1444" y="631"/>
                </a:cubicBezTo>
                <a:cubicBezTo>
                  <a:pt x="1462" y="637"/>
                  <a:pt x="1411" y="645"/>
                  <a:pt x="1417" y="656"/>
                </a:cubicBezTo>
                <a:cubicBezTo>
                  <a:pt x="1421" y="666"/>
                  <a:pt x="1467" y="678"/>
                  <a:pt x="1469" y="689"/>
                </a:cubicBezTo>
                <a:cubicBezTo>
                  <a:pt x="1472" y="702"/>
                  <a:pt x="1440" y="710"/>
                  <a:pt x="1429" y="721"/>
                </a:cubicBezTo>
                <a:cubicBezTo>
                  <a:pt x="1419" y="734"/>
                  <a:pt x="1417" y="755"/>
                  <a:pt x="1406" y="766"/>
                </a:cubicBezTo>
                <a:cubicBezTo>
                  <a:pt x="1378" y="789"/>
                  <a:pt x="1402" y="781"/>
                  <a:pt x="1361" y="790"/>
                </a:cubicBezTo>
                <a:cubicBezTo>
                  <a:pt x="1343" y="799"/>
                  <a:pt x="1315" y="809"/>
                  <a:pt x="1298" y="820"/>
                </a:cubicBezTo>
                <a:cubicBezTo>
                  <a:pt x="1283" y="834"/>
                  <a:pt x="1343" y="823"/>
                  <a:pt x="1323" y="830"/>
                </a:cubicBezTo>
                <a:cubicBezTo>
                  <a:pt x="1304" y="846"/>
                  <a:pt x="1251" y="887"/>
                  <a:pt x="1213" y="920"/>
                </a:cubicBezTo>
                <a:cubicBezTo>
                  <a:pt x="1166" y="964"/>
                  <a:pt x="1047" y="1077"/>
                  <a:pt x="1039" y="1109"/>
                </a:cubicBezTo>
                <a:cubicBezTo>
                  <a:pt x="1047" y="1123"/>
                  <a:pt x="1122" y="1127"/>
                  <a:pt x="1174" y="1139"/>
                </a:cubicBezTo>
                <a:cubicBezTo>
                  <a:pt x="1240" y="1152"/>
                  <a:pt x="1273" y="1163"/>
                  <a:pt x="1337" y="1181"/>
                </a:cubicBezTo>
                <a:cubicBezTo>
                  <a:pt x="1356" y="1199"/>
                  <a:pt x="1339" y="1164"/>
                  <a:pt x="1276" y="1249"/>
                </a:cubicBezTo>
                <a:cubicBezTo>
                  <a:pt x="1416" y="1296"/>
                  <a:pt x="1981" y="1433"/>
                  <a:pt x="2132" y="1465"/>
                </a:cubicBezTo>
                <a:lnTo>
                  <a:pt x="2180" y="1450"/>
                </a:lnTo>
                <a:cubicBezTo>
                  <a:pt x="2240" y="1460"/>
                  <a:pt x="2437" y="1515"/>
                  <a:pt x="2494" y="1524"/>
                </a:cubicBezTo>
                <a:cubicBezTo>
                  <a:pt x="2538" y="1489"/>
                  <a:pt x="2533" y="1518"/>
                  <a:pt x="2562" y="1491"/>
                </a:cubicBezTo>
                <a:cubicBezTo>
                  <a:pt x="2581" y="1467"/>
                  <a:pt x="2576" y="1391"/>
                  <a:pt x="2588" y="1364"/>
                </a:cubicBezTo>
                <a:cubicBezTo>
                  <a:pt x="2600" y="1337"/>
                  <a:pt x="2612" y="1334"/>
                  <a:pt x="2637" y="1328"/>
                </a:cubicBezTo>
                <a:cubicBezTo>
                  <a:pt x="2662" y="1322"/>
                  <a:pt x="2708" y="1323"/>
                  <a:pt x="2737" y="1327"/>
                </a:cubicBezTo>
                <a:cubicBezTo>
                  <a:pt x="2798" y="1334"/>
                  <a:pt x="2766" y="1317"/>
                  <a:pt x="2813" y="1351"/>
                </a:cubicBezTo>
                <a:cubicBezTo>
                  <a:pt x="2810" y="1345"/>
                  <a:pt x="2854" y="1306"/>
                  <a:pt x="2857" y="1300"/>
                </a:cubicBezTo>
                <a:cubicBezTo>
                  <a:pt x="2871" y="1271"/>
                  <a:pt x="2923" y="1312"/>
                  <a:pt x="2935" y="1310"/>
                </a:cubicBezTo>
                <a:cubicBezTo>
                  <a:pt x="2952" y="1299"/>
                  <a:pt x="2947" y="1258"/>
                  <a:pt x="2959" y="1233"/>
                </a:cubicBezTo>
                <a:cubicBezTo>
                  <a:pt x="2971" y="1207"/>
                  <a:pt x="2982" y="1176"/>
                  <a:pt x="3007" y="1161"/>
                </a:cubicBezTo>
                <a:cubicBezTo>
                  <a:pt x="3066" y="1173"/>
                  <a:pt x="3056" y="1138"/>
                  <a:pt x="3075" y="1085"/>
                </a:cubicBezTo>
                <a:cubicBezTo>
                  <a:pt x="3142" y="1093"/>
                  <a:pt x="3196" y="1136"/>
                  <a:pt x="3264" y="1139"/>
                </a:cubicBezTo>
                <a:cubicBezTo>
                  <a:pt x="3269" y="1139"/>
                  <a:pt x="3263" y="1092"/>
                  <a:pt x="3261" y="1087"/>
                </a:cubicBezTo>
                <a:cubicBezTo>
                  <a:pt x="3255" y="1071"/>
                  <a:pt x="3224" y="1049"/>
                  <a:pt x="3206" y="1037"/>
                </a:cubicBezTo>
                <a:cubicBezTo>
                  <a:pt x="3219" y="987"/>
                  <a:pt x="3197" y="1020"/>
                  <a:pt x="3206" y="912"/>
                </a:cubicBezTo>
                <a:cubicBezTo>
                  <a:pt x="3207" y="898"/>
                  <a:pt x="3220" y="900"/>
                  <a:pt x="3224" y="886"/>
                </a:cubicBezTo>
                <a:cubicBezTo>
                  <a:pt x="3227" y="876"/>
                  <a:pt x="3231" y="813"/>
                  <a:pt x="3231" y="813"/>
                </a:cubicBezTo>
                <a:cubicBezTo>
                  <a:pt x="3237" y="766"/>
                  <a:pt x="3257" y="819"/>
                  <a:pt x="3257" y="782"/>
                </a:cubicBezTo>
                <a:cubicBezTo>
                  <a:pt x="3343" y="793"/>
                  <a:pt x="3398" y="846"/>
                  <a:pt x="3483" y="830"/>
                </a:cubicBezTo>
                <a:cubicBezTo>
                  <a:pt x="3490" y="755"/>
                  <a:pt x="3486" y="748"/>
                  <a:pt x="3456" y="737"/>
                </a:cubicBezTo>
                <a:cubicBezTo>
                  <a:pt x="3442" y="713"/>
                  <a:pt x="3447" y="724"/>
                  <a:pt x="3454" y="686"/>
                </a:cubicBezTo>
                <a:cubicBezTo>
                  <a:pt x="3455" y="680"/>
                  <a:pt x="3471" y="669"/>
                  <a:pt x="3473" y="663"/>
                </a:cubicBezTo>
                <a:cubicBezTo>
                  <a:pt x="3497" y="582"/>
                  <a:pt x="3451" y="580"/>
                  <a:pt x="3552" y="569"/>
                </a:cubicBezTo>
                <a:cubicBezTo>
                  <a:pt x="3565" y="566"/>
                  <a:pt x="3630" y="564"/>
                  <a:pt x="3642" y="559"/>
                </a:cubicBezTo>
                <a:cubicBezTo>
                  <a:pt x="3663" y="551"/>
                  <a:pt x="3685" y="547"/>
                  <a:pt x="3707" y="542"/>
                </a:cubicBezTo>
                <a:cubicBezTo>
                  <a:pt x="3731" y="537"/>
                  <a:pt x="3711" y="498"/>
                  <a:pt x="3735" y="495"/>
                </a:cubicBezTo>
                <a:cubicBezTo>
                  <a:pt x="3767" y="482"/>
                  <a:pt x="3673" y="478"/>
                  <a:pt x="3790" y="492"/>
                </a:cubicBezTo>
                <a:lnTo>
                  <a:pt x="4437" y="580"/>
                </a:lnTo>
              </a:path>
            </a:pathLst>
          </a:custGeom>
          <a:noFill/>
          <a:ln w="57150">
            <a:solidFill>
              <a:srgbClr val="33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4" name="Rectangle 1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La géographie du CERN</a:t>
            </a:r>
          </a:p>
        </p:txBody>
      </p:sp>
      <p:sp>
        <p:nvSpPr>
          <p:cNvPr id="21654" name="Oval 150"/>
          <p:cNvSpPr>
            <a:spLocks noChangeArrowheads="1"/>
          </p:cNvSpPr>
          <p:nvPr/>
        </p:nvSpPr>
        <p:spPr bwMode="auto">
          <a:xfrm>
            <a:off x="1752600" y="2209800"/>
            <a:ext cx="5334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18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1655" name="Oval 151"/>
          <p:cNvSpPr>
            <a:spLocks noChangeArrowheads="1"/>
          </p:cNvSpPr>
          <p:nvPr/>
        </p:nvSpPr>
        <p:spPr bwMode="auto">
          <a:xfrm>
            <a:off x="685800" y="2819400"/>
            <a:ext cx="5334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1800" b="1">
                <a:solidFill>
                  <a:schemeClr val="bg1"/>
                </a:solidFill>
              </a:rPr>
              <a:t>CH</a:t>
            </a:r>
          </a:p>
        </p:txBody>
      </p:sp>
      <p:sp>
        <p:nvSpPr>
          <p:cNvPr id="21656" name="Freeform 152"/>
          <p:cNvSpPr>
            <a:spLocks/>
          </p:cNvSpPr>
          <p:nvPr/>
        </p:nvSpPr>
        <p:spPr bwMode="auto">
          <a:xfrm>
            <a:off x="2628900" y="3048000"/>
            <a:ext cx="1481138" cy="523875"/>
          </a:xfrm>
          <a:custGeom>
            <a:avLst/>
            <a:gdLst>
              <a:gd name="T0" fmla="*/ 1008062840 w 933"/>
              <a:gd name="T1" fmla="*/ 20161250 h 330"/>
              <a:gd name="T2" fmla="*/ 1733868085 w 933"/>
              <a:gd name="T3" fmla="*/ 20161250 h 330"/>
              <a:gd name="T4" fmla="*/ 2147483647 w 933"/>
              <a:gd name="T5" fmla="*/ 141128750 h 330"/>
              <a:gd name="T6" fmla="*/ 2147483647 w 933"/>
              <a:gd name="T7" fmla="*/ 262096250 h 330"/>
              <a:gd name="T8" fmla="*/ 2147483647 w 933"/>
              <a:gd name="T9" fmla="*/ 355342825 h 330"/>
              <a:gd name="T10" fmla="*/ 2147483647 w 933"/>
              <a:gd name="T11" fmla="*/ 483870000 h 330"/>
              <a:gd name="T12" fmla="*/ 1774190599 w 933"/>
              <a:gd name="T13" fmla="*/ 667842200 h 330"/>
              <a:gd name="T14" fmla="*/ 1015624105 w 933"/>
              <a:gd name="T15" fmla="*/ 821570938 h 330"/>
              <a:gd name="T16" fmla="*/ 166330369 w 933"/>
              <a:gd name="T17" fmla="*/ 730845313 h 330"/>
              <a:gd name="T18" fmla="*/ 40322514 w 933"/>
              <a:gd name="T19" fmla="*/ 383063750 h 330"/>
              <a:gd name="T20" fmla="*/ 403225136 w 933"/>
              <a:gd name="T21" fmla="*/ 141128750 h 330"/>
              <a:gd name="T22" fmla="*/ 1008062840 w 933"/>
              <a:gd name="T23" fmla="*/ 20161250 h 3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33"/>
              <a:gd name="T37" fmla="*/ 0 h 330"/>
              <a:gd name="T38" fmla="*/ 933 w 933"/>
              <a:gd name="T39" fmla="*/ 330 h 3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33" h="330">
                <a:moveTo>
                  <a:pt x="400" y="8"/>
                </a:moveTo>
                <a:cubicBezTo>
                  <a:pt x="488" y="0"/>
                  <a:pt x="608" y="0"/>
                  <a:pt x="688" y="8"/>
                </a:cubicBezTo>
                <a:cubicBezTo>
                  <a:pt x="768" y="16"/>
                  <a:pt x="840" y="40"/>
                  <a:pt x="880" y="56"/>
                </a:cubicBezTo>
                <a:cubicBezTo>
                  <a:pt x="920" y="72"/>
                  <a:pt x="923" y="90"/>
                  <a:pt x="928" y="104"/>
                </a:cubicBezTo>
                <a:cubicBezTo>
                  <a:pt x="933" y="118"/>
                  <a:pt x="923" y="126"/>
                  <a:pt x="911" y="141"/>
                </a:cubicBezTo>
                <a:cubicBezTo>
                  <a:pt x="899" y="156"/>
                  <a:pt x="889" y="171"/>
                  <a:pt x="855" y="192"/>
                </a:cubicBezTo>
                <a:cubicBezTo>
                  <a:pt x="821" y="213"/>
                  <a:pt x="779" y="243"/>
                  <a:pt x="704" y="265"/>
                </a:cubicBezTo>
                <a:cubicBezTo>
                  <a:pt x="629" y="287"/>
                  <a:pt x="509" y="322"/>
                  <a:pt x="403" y="326"/>
                </a:cubicBezTo>
                <a:cubicBezTo>
                  <a:pt x="297" y="330"/>
                  <a:pt x="130" y="319"/>
                  <a:pt x="66" y="290"/>
                </a:cubicBezTo>
                <a:cubicBezTo>
                  <a:pt x="2" y="261"/>
                  <a:pt x="0" y="191"/>
                  <a:pt x="16" y="152"/>
                </a:cubicBezTo>
                <a:cubicBezTo>
                  <a:pt x="32" y="113"/>
                  <a:pt x="96" y="80"/>
                  <a:pt x="160" y="56"/>
                </a:cubicBezTo>
                <a:cubicBezTo>
                  <a:pt x="224" y="32"/>
                  <a:pt x="312" y="16"/>
                  <a:pt x="400" y="8"/>
                </a:cubicBezTo>
                <a:close/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58" name="Freeform 154"/>
          <p:cNvSpPr>
            <a:spLocks/>
          </p:cNvSpPr>
          <p:nvPr/>
        </p:nvSpPr>
        <p:spPr bwMode="auto">
          <a:xfrm>
            <a:off x="3797300" y="3025775"/>
            <a:ext cx="1123950" cy="192088"/>
          </a:xfrm>
          <a:custGeom>
            <a:avLst/>
            <a:gdLst>
              <a:gd name="T0" fmla="*/ 1784270625 w 708"/>
              <a:gd name="T1" fmla="*/ 156250094 h 121"/>
              <a:gd name="T2" fmla="*/ 161290000 w 708"/>
              <a:gd name="T3" fmla="*/ 0 h 121"/>
              <a:gd name="T4" fmla="*/ 10080625 w 708"/>
              <a:gd name="T5" fmla="*/ 173892028 h 121"/>
              <a:gd name="T6" fmla="*/ 1123989688 w 708"/>
              <a:gd name="T7" fmla="*/ 304940494 h 121"/>
              <a:gd name="T8" fmla="*/ 1237397513 w 708"/>
              <a:gd name="T9" fmla="*/ 199093656 h 121"/>
              <a:gd name="T10" fmla="*/ 1703625625 w 708"/>
              <a:gd name="T11" fmla="*/ 249496912 h 121"/>
              <a:gd name="T12" fmla="*/ 1784270625 w 708"/>
              <a:gd name="T13" fmla="*/ 156250094 h 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8"/>
              <a:gd name="T22" fmla="*/ 0 h 121"/>
              <a:gd name="T23" fmla="*/ 708 w 708"/>
              <a:gd name="T24" fmla="*/ 121 h 1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8" h="121">
                <a:moveTo>
                  <a:pt x="708" y="62"/>
                </a:moveTo>
                <a:cubicBezTo>
                  <a:pt x="608" y="49"/>
                  <a:pt x="181" y="0"/>
                  <a:pt x="64" y="0"/>
                </a:cubicBezTo>
                <a:cubicBezTo>
                  <a:pt x="0" y="71"/>
                  <a:pt x="46" y="34"/>
                  <a:pt x="4" y="69"/>
                </a:cubicBezTo>
                <a:cubicBezTo>
                  <a:pt x="69" y="86"/>
                  <a:pt x="366" y="118"/>
                  <a:pt x="446" y="121"/>
                </a:cubicBezTo>
                <a:cubicBezTo>
                  <a:pt x="481" y="82"/>
                  <a:pt x="454" y="81"/>
                  <a:pt x="491" y="79"/>
                </a:cubicBezTo>
                <a:cubicBezTo>
                  <a:pt x="540" y="89"/>
                  <a:pt x="638" y="95"/>
                  <a:pt x="676" y="99"/>
                </a:cubicBezTo>
                <a:cubicBezTo>
                  <a:pt x="697" y="74"/>
                  <a:pt x="698" y="67"/>
                  <a:pt x="708" y="62"/>
                </a:cubicBezTo>
                <a:close/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60" name="Rectangle 156"/>
          <p:cNvSpPr>
            <a:spLocks noChangeArrowheads="1"/>
          </p:cNvSpPr>
          <p:nvPr/>
        </p:nvSpPr>
        <p:spPr bwMode="auto">
          <a:xfrm>
            <a:off x="4648200" y="4267200"/>
            <a:ext cx="381000" cy="228600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rgbClr val="CC6600"/>
                </a:solidFill>
                <a:latin typeface="Impact" panose="020B0806030902050204" pitchFamily="34" charset="0"/>
              </a:rPr>
              <a:t>LHC</a:t>
            </a:r>
          </a:p>
        </p:txBody>
      </p:sp>
      <p:sp>
        <p:nvSpPr>
          <p:cNvPr id="21661" name="Rectangle 157"/>
          <p:cNvSpPr>
            <a:spLocks noChangeArrowheads="1"/>
          </p:cNvSpPr>
          <p:nvPr/>
        </p:nvSpPr>
        <p:spPr bwMode="auto">
          <a:xfrm>
            <a:off x="3962400" y="3429000"/>
            <a:ext cx="381000" cy="228600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rgbClr val="FF9900"/>
                </a:solidFill>
                <a:latin typeface="Impact" panose="020B0806030902050204" pitchFamily="34" charset="0"/>
              </a:rPr>
              <a:t>SPS</a:t>
            </a:r>
          </a:p>
        </p:txBody>
      </p:sp>
      <p:sp>
        <p:nvSpPr>
          <p:cNvPr id="21662" name="Rectangle 158"/>
          <p:cNvSpPr>
            <a:spLocks noChangeArrowheads="1"/>
          </p:cNvSpPr>
          <p:nvPr/>
        </p:nvSpPr>
        <p:spPr bwMode="auto">
          <a:xfrm>
            <a:off x="1111250" y="3597275"/>
            <a:ext cx="1327150" cy="228600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rgbClr val="33CC33"/>
                </a:solidFill>
                <a:latin typeface="Impact" panose="020B0806030902050204" pitchFamily="34" charset="0"/>
              </a:rPr>
              <a:t>CERN Meyrin</a:t>
            </a: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>
            <a:off x="4695825" y="2819400"/>
            <a:ext cx="1628775" cy="228600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rgbClr val="33CC33"/>
                </a:solidFill>
                <a:latin typeface="Impact" panose="020B0806030902050204" pitchFamily="34" charset="0"/>
              </a:rPr>
              <a:t>CERN Prévessin</a:t>
            </a:r>
          </a:p>
        </p:txBody>
      </p:sp>
      <p:pic>
        <p:nvPicPr>
          <p:cNvPr id="21664" name="Picture 160" descr="MPj04031090000[1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03"/>
              </a:clrFrom>
              <a:clrTo>
                <a:srgbClr val="FDFE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2560">
            <a:off x="-914400" y="2819400"/>
            <a:ext cx="7191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73" name="Freeform 169"/>
          <p:cNvSpPr>
            <a:spLocks/>
          </p:cNvSpPr>
          <p:nvPr/>
        </p:nvSpPr>
        <p:spPr bwMode="auto">
          <a:xfrm>
            <a:off x="2573338" y="2452688"/>
            <a:ext cx="5961062" cy="2157412"/>
          </a:xfrm>
          <a:custGeom>
            <a:avLst/>
            <a:gdLst>
              <a:gd name="T0" fmla="*/ 2147483647 w 3755"/>
              <a:gd name="T1" fmla="*/ 73083721 h 1359"/>
              <a:gd name="T2" fmla="*/ 2147483647 w 3755"/>
              <a:gd name="T3" fmla="*/ 47882164 h 1359"/>
              <a:gd name="T4" fmla="*/ 2147483647 w 3755"/>
              <a:gd name="T5" fmla="*/ 168849636 h 1359"/>
              <a:gd name="T6" fmla="*/ 2147483647 w 3755"/>
              <a:gd name="T7" fmla="*/ 645159850 h 1359"/>
              <a:gd name="T8" fmla="*/ 2147483647 w 3755"/>
              <a:gd name="T9" fmla="*/ 1179432852 h 1359"/>
              <a:gd name="T10" fmla="*/ 2147483647 w 3755"/>
              <a:gd name="T11" fmla="*/ 1849794259 h 1359"/>
              <a:gd name="T12" fmla="*/ 2147483647 w 3755"/>
              <a:gd name="T13" fmla="*/ 2147483647 h 1359"/>
              <a:gd name="T14" fmla="*/ 2147483647 w 3755"/>
              <a:gd name="T15" fmla="*/ 2147483647 h 1359"/>
              <a:gd name="T16" fmla="*/ 2147483647 w 3755"/>
              <a:gd name="T17" fmla="*/ 2147483647 h 1359"/>
              <a:gd name="T18" fmla="*/ 2147483647 w 3755"/>
              <a:gd name="T19" fmla="*/ 2147483647 h 1359"/>
              <a:gd name="T20" fmla="*/ 708163053 w 3755"/>
              <a:gd name="T21" fmla="*/ 2147483647 h 1359"/>
              <a:gd name="T22" fmla="*/ 115927178 w 3755"/>
              <a:gd name="T23" fmla="*/ 1348282488 h 1359"/>
              <a:gd name="T24" fmla="*/ 1403726120 w 3755"/>
              <a:gd name="T25" fmla="*/ 481348938 h 1359"/>
              <a:gd name="T26" fmla="*/ 2147483647 w 3755"/>
              <a:gd name="T27" fmla="*/ 73083721 h 13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55"/>
              <a:gd name="T43" fmla="*/ 0 h 1359"/>
              <a:gd name="T44" fmla="*/ 3755 w 3755"/>
              <a:gd name="T45" fmla="*/ 1359 h 13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55" h="1359">
                <a:moveTo>
                  <a:pt x="1310" y="29"/>
                </a:moveTo>
                <a:cubicBezTo>
                  <a:pt x="1587" y="0"/>
                  <a:pt x="1990" y="13"/>
                  <a:pt x="2222" y="19"/>
                </a:cubicBezTo>
                <a:cubicBezTo>
                  <a:pt x="2454" y="25"/>
                  <a:pt x="2514" y="28"/>
                  <a:pt x="2700" y="67"/>
                </a:cubicBezTo>
                <a:cubicBezTo>
                  <a:pt x="2886" y="106"/>
                  <a:pt x="3174" y="189"/>
                  <a:pt x="3336" y="256"/>
                </a:cubicBezTo>
                <a:cubicBezTo>
                  <a:pt x="3498" y="323"/>
                  <a:pt x="3603" y="388"/>
                  <a:pt x="3672" y="468"/>
                </a:cubicBezTo>
                <a:cubicBezTo>
                  <a:pt x="3741" y="548"/>
                  <a:pt x="3755" y="644"/>
                  <a:pt x="3751" y="734"/>
                </a:cubicBezTo>
                <a:cubicBezTo>
                  <a:pt x="3747" y="824"/>
                  <a:pt x="3738" y="923"/>
                  <a:pt x="3646" y="1010"/>
                </a:cubicBezTo>
                <a:cubicBezTo>
                  <a:pt x="3554" y="1097"/>
                  <a:pt x="3422" y="1198"/>
                  <a:pt x="3200" y="1253"/>
                </a:cubicBezTo>
                <a:cubicBezTo>
                  <a:pt x="2978" y="1308"/>
                  <a:pt x="2645" y="1333"/>
                  <a:pt x="2314" y="1341"/>
                </a:cubicBezTo>
                <a:cubicBezTo>
                  <a:pt x="1983" y="1349"/>
                  <a:pt x="1554" y="1359"/>
                  <a:pt x="1215" y="1304"/>
                </a:cubicBezTo>
                <a:cubicBezTo>
                  <a:pt x="876" y="1249"/>
                  <a:pt x="476" y="1138"/>
                  <a:pt x="281" y="1010"/>
                </a:cubicBezTo>
                <a:cubicBezTo>
                  <a:pt x="86" y="882"/>
                  <a:pt x="0" y="671"/>
                  <a:pt x="46" y="535"/>
                </a:cubicBezTo>
                <a:cubicBezTo>
                  <a:pt x="92" y="399"/>
                  <a:pt x="346" y="275"/>
                  <a:pt x="557" y="191"/>
                </a:cubicBezTo>
                <a:cubicBezTo>
                  <a:pt x="768" y="107"/>
                  <a:pt x="1033" y="58"/>
                  <a:pt x="1310" y="29"/>
                </a:cubicBezTo>
                <a:close/>
              </a:path>
            </a:pathLst>
          </a:cu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67" name="Picture 163" descr="MPj03904230000[1]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2500" r="12044" b="16667"/>
          <a:stretch>
            <a:fillRect/>
          </a:stretch>
        </p:blipFill>
        <p:spPr bwMode="auto">
          <a:xfrm>
            <a:off x="7832725" y="2692400"/>
            <a:ext cx="1730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69" name="Picture 165" descr="MPj03904230000[1]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2500" r="12044" b="16667"/>
          <a:stretch>
            <a:fillRect/>
          </a:stretch>
        </p:blipFill>
        <p:spPr bwMode="auto">
          <a:xfrm>
            <a:off x="3338513" y="2549525"/>
            <a:ext cx="1730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70" name="Picture 166" descr="MPj03904230000[1]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2500" r="12044" b="16667"/>
          <a:stretch>
            <a:fillRect/>
          </a:stretch>
        </p:blipFill>
        <p:spPr bwMode="auto">
          <a:xfrm>
            <a:off x="2568575" y="3019425"/>
            <a:ext cx="1730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71" name="Picture 167" descr="MPj03904230000[1]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2500" r="12044" b="16667"/>
          <a:stretch>
            <a:fillRect/>
          </a:stretch>
        </p:blipFill>
        <p:spPr bwMode="auto">
          <a:xfrm>
            <a:off x="3424238" y="4089400"/>
            <a:ext cx="1730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74" name="Line 170"/>
          <p:cNvSpPr>
            <a:spLocks noChangeShapeType="1"/>
          </p:cNvSpPr>
          <p:nvPr/>
        </p:nvSpPr>
        <p:spPr bwMode="auto">
          <a:xfrm>
            <a:off x="1143000" y="1905000"/>
            <a:ext cx="1271588" cy="1492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75" name="Text Box 171"/>
          <p:cNvSpPr txBox="1">
            <a:spLocks noChangeArrowheads="1"/>
          </p:cNvSpPr>
          <p:nvPr/>
        </p:nvSpPr>
        <p:spPr bwMode="auto">
          <a:xfrm>
            <a:off x="457200" y="1600200"/>
            <a:ext cx="146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en-US" sz="1600" b="1">
                <a:solidFill>
                  <a:schemeClr val="accent2"/>
                </a:solidFill>
                <a:latin typeface="Tahoma" panose="020B0604030504040204" pitchFamily="34" charset="0"/>
              </a:rPr>
              <a:t>Vous êtes ici</a:t>
            </a:r>
          </a:p>
        </p:txBody>
      </p:sp>
      <p:sp>
        <p:nvSpPr>
          <p:cNvPr id="21678" name="Rectangle 174"/>
          <p:cNvSpPr>
            <a:spLocks noChangeArrowheads="1"/>
          </p:cNvSpPr>
          <p:nvPr/>
        </p:nvSpPr>
        <p:spPr bwMode="auto">
          <a:xfrm>
            <a:off x="3957638" y="3430588"/>
            <a:ext cx="2686050" cy="225425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rgbClr val="FF9900"/>
                </a:solidFill>
                <a:latin typeface="Impact" panose="020B0806030902050204" pitchFamily="34" charset="0"/>
              </a:rPr>
              <a:t>Super Proton Synchrotron</a:t>
            </a:r>
          </a:p>
        </p:txBody>
      </p:sp>
      <p:sp>
        <p:nvSpPr>
          <p:cNvPr id="21679" name="Rectangle 175"/>
          <p:cNvSpPr>
            <a:spLocks noChangeArrowheads="1"/>
          </p:cNvSpPr>
          <p:nvPr/>
        </p:nvSpPr>
        <p:spPr bwMode="auto">
          <a:xfrm>
            <a:off x="4649788" y="4268788"/>
            <a:ext cx="2286000" cy="225425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en-US" sz="2000">
                <a:solidFill>
                  <a:srgbClr val="CC6600"/>
                </a:solidFill>
                <a:latin typeface="Impact" panose="020B0806030902050204" pitchFamily="34" charset="0"/>
              </a:rPr>
              <a:t>Large</a:t>
            </a:r>
            <a:r>
              <a:rPr lang="fr-FR" altLang="en-US" sz="2000">
                <a:solidFill>
                  <a:srgbClr val="FF9900"/>
                </a:solidFill>
                <a:latin typeface="Impact" panose="020B0806030902050204" pitchFamily="34" charset="0"/>
              </a:rPr>
              <a:t> </a:t>
            </a:r>
            <a:r>
              <a:rPr lang="fr-FR" altLang="en-US" sz="2000">
                <a:solidFill>
                  <a:srgbClr val="CC6600"/>
                </a:solidFill>
                <a:latin typeface="Impact" panose="020B0806030902050204" pitchFamily="34" charset="0"/>
              </a:rPr>
              <a:t>Hadron</a:t>
            </a:r>
            <a:r>
              <a:rPr lang="fr-FR" altLang="en-US" sz="2000">
                <a:solidFill>
                  <a:srgbClr val="FF9900"/>
                </a:solidFill>
                <a:latin typeface="Impact" panose="020B0806030902050204" pitchFamily="34" charset="0"/>
              </a:rPr>
              <a:t> </a:t>
            </a:r>
            <a:r>
              <a:rPr lang="fr-FR" altLang="en-US" sz="2000">
                <a:solidFill>
                  <a:srgbClr val="CC6600"/>
                </a:solidFill>
                <a:latin typeface="Impact" panose="020B0806030902050204" pitchFamily="34" charset="0"/>
              </a:rPr>
              <a:t>Collider</a:t>
            </a:r>
          </a:p>
        </p:txBody>
      </p:sp>
      <p:sp>
        <p:nvSpPr>
          <p:cNvPr id="21680" name="Rectangle 176"/>
          <p:cNvSpPr>
            <a:spLocks noChangeArrowheads="1"/>
          </p:cNvSpPr>
          <p:nvPr/>
        </p:nvSpPr>
        <p:spPr bwMode="auto">
          <a:xfrm>
            <a:off x="7689850" y="2463800"/>
            <a:ext cx="457200" cy="228600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chemeClr val="bg1"/>
                </a:solidFill>
                <a:latin typeface="Impact" panose="020B0806030902050204" pitchFamily="34" charset="0"/>
              </a:rPr>
              <a:t>CMS</a:t>
            </a:r>
          </a:p>
        </p:txBody>
      </p:sp>
      <p:sp>
        <p:nvSpPr>
          <p:cNvPr id="21681" name="Rectangle 177"/>
          <p:cNvSpPr>
            <a:spLocks noChangeArrowheads="1"/>
          </p:cNvSpPr>
          <p:nvPr/>
        </p:nvSpPr>
        <p:spPr bwMode="auto">
          <a:xfrm>
            <a:off x="3119438" y="2320925"/>
            <a:ext cx="609600" cy="228600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chemeClr val="bg1"/>
                </a:solidFill>
                <a:latin typeface="Impact" panose="020B0806030902050204" pitchFamily="34" charset="0"/>
              </a:rPr>
              <a:t>ALICE</a:t>
            </a:r>
          </a:p>
        </p:txBody>
      </p:sp>
      <p:sp>
        <p:nvSpPr>
          <p:cNvPr id="21682" name="Rectangle 178"/>
          <p:cNvSpPr>
            <a:spLocks noChangeArrowheads="1"/>
          </p:cNvSpPr>
          <p:nvPr/>
        </p:nvSpPr>
        <p:spPr bwMode="auto">
          <a:xfrm>
            <a:off x="2312988" y="2790825"/>
            <a:ext cx="685800" cy="228600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chemeClr val="bg1"/>
                </a:solidFill>
                <a:latin typeface="Impact" panose="020B0806030902050204" pitchFamily="34" charset="0"/>
              </a:rPr>
              <a:t>ATLAS</a:t>
            </a:r>
          </a:p>
        </p:txBody>
      </p:sp>
      <p:sp>
        <p:nvSpPr>
          <p:cNvPr id="21683" name="Rectangle 179"/>
          <p:cNvSpPr>
            <a:spLocks noChangeArrowheads="1"/>
          </p:cNvSpPr>
          <p:nvPr/>
        </p:nvSpPr>
        <p:spPr bwMode="auto">
          <a:xfrm>
            <a:off x="3243263" y="3860800"/>
            <a:ext cx="533400" cy="228600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en-US" sz="2000">
                <a:solidFill>
                  <a:schemeClr val="bg1"/>
                </a:solidFill>
                <a:latin typeface="Impact" panose="020B0806030902050204" pitchFamily="34" charset="0"/>
              </a:rPr>
              <a:t>LHCb</a:t>
            </a:r>
          </a:p>
        </p:txBody>
      </p:sp>
    </p:spTree>
    <p:extLst>
      <p:ext uri="{BB962C8B-B14F-4D97-AF65-F5344CB8AC3E}">
        <p14:creationId xmlns:p14="http://schemas.microsoft.com/office/powerpoint/2010/main" val="1290881216"/>
      </p:ext>
    </p:extLst>
  </p:cSld>
  <p:clrMapOvr>
    <a:masterClrMapping/>
  </p:clrMapOvr>
  <p:transition advTm="451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301 C 0.04253 0.03241 0.10694 0.13658 0.16667 0.17987 C 0.22622 0.22315 0.33125 0.24538 0.37483 0.2627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87 0.2669 C 0.43177 0.28102 0.59288 0.35741 0.71163 0.35116 C 0.83038 0.34491 1.02552 0.24908 1.08819 0.22871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1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8" y="2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1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1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59" grpId="0" animBg="1"/>
      <p:bldP spid="21637" grpId="0" animBg="1"/>
      <p:bldP spid="21654" grpId="0" animBg="1"/>
      <p:bldP spid="21655" grpId="0" animBg="1"/>
      <p:bldP spid="21656" grpId="0" animBg="1"/>
      <p:bldP spid="21658" grpId="0" animBg="1"/>
      <p:bldP spid="21660" grpId="0" animBg="1"/>
      <p:bldP spid="21661" grpId="0" animBg="1"/>
      <p:bldP spid="21662" grpId="0" animBg="1"/>
      <p:bldP spid="21663" grpId="0" animBg="1"/>
      <p:bldP spid="21673" grpId="0" animBg="1"/>
      <p:bldP spid="21674" grpId="0" animBg="1"/>
      <p:bldP spid="21675" grpId="0"/>
      <p:bldP spid="21678" grpId="0" animBg="1"/>
      <p:bldP spid="21678" grpId="1" animBg="1"/>
      <p:bldP spid="21679" grpId="0" animBg="1"/>
      <p:bldP spid="21679" grpId="1" animBg="1"/>
      <p:bldP spid="21680" grpId="0" animBg="1"/>
      <p:bldP spid="21681" grpId="0" animBg="1"/>
      <p:bldP spid="21682" grpId="0" animBg="1"/>
      <p:bldP spid="216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ottletotheBangVOSTF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3969" y="1714488"/>
            <a:ext cx="8636060" cy="4857784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dirty="0" smtClean="0"/>
              <a:t>La </a:t>
            </a:r>
            <a:r>
              <a:rPr lang="fr-FR" dirty="0" smtClean="0">
                <a:solidFill>
                  <a:srgbClr val="FF0000"/>
                </a:solidFill>
              </a:rPr>
              <a:t>chaîne d’accélérateurs </a:t>
            </a:r>
            <a:r>
              <a:rPr lang="fr-FR" dirty="0" smtClean="0"/>
              <a:t>du CERN</a:t>
            </a:r>
          </a:p>
        </p:txBody>
      </p:sp>
      <p:pic>
        <p:nvPicPr>
          <p:cNvPr id="14" name="Picture 4" descr="http://mediaarchive.cern.ch/MediaArchive/Photo/Public/2008/0812015/0812015/0812015-A4-at-144-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643050"/>
            <a:ext cx="7024662" cy="492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55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28B86E-B1E4-40BE-93BD-AA12CC0BEDE2}" type="slidenum">
              <a:rPr lang="en-US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/>
              <a:t>17</a:t>
            </a:fld>
            <a:endParaRPr lang="en-US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195" name="Picture 2" descr="9906026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r="2739" b="6764"/>
          <a:stretch>
            <a:fillRect/>
          </a:stretch>
        </p:blipFill>
        <p:spPr bwMode="auto">
          <a:xfrm>
            <a:off x="0" y="2438400"/>
            <a:ext cx="5257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610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en-US">
                <a:latin typeface="Verdana" panose="020B0604030504040204" pitchFamily="34" charset="0"/>
              </a:rPr>
              <a:t>Le Large Hadron Collider (LHC) sera l’instrument le plus puissant jamais construit pour étudier les propriétés des particules.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10200" y="2514600"/>
            <a:ext cx="3581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800">
                <a:latin typeface="Verdana" panose="020B0604030504040204" pitchFamily="34" charset="0"/>
              </a:rPr>
              <a:t>Quatre </a:t>
            </a:r>
            <a:r>
              <a:rPr lang="fr-FR" altLang="en-US" sz="1800">
                <a:solidFill>
                  <a:srgbClr val="FF8000"/>
                </a:solidFill>
                <a:latin typeface="Verdana" panose="020B0604030504040204" pitchFamily="34" charset="0"/>
              </a:rPr>
              <a:t>grandes cavernes souterraines</a:t>
            </a:r>
            <a:r>
              <a:rPr lang="fr-FR" altLang="en-US" sz="1800">
                <a:latin typeface="Verdana" panose="020B0604030504040204" pitchFamily="34" charset="0"/>
              </a:rPr>
              <a:t> pour les détecteurs.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800">
                <a:latin typeface="Verdana" panose="020B0604030504040204" pitchFamily="34" charset="0"/>
              </a:rPr>
              <a:t>L’accélérateur qui produit </a:t>
            </a:r>
            <a:r>
              <a:rPr lang="fr-FR" altLang="en-US" sz="1800">
                <a:solidFill>
                  <a:srgbClr val="FF8000"/>
                </a:solidFill>
                <a:latin typeface="Verdana" panose="020B0604030504040204" pitchFamily="34" charset="0"/>
              </a:rPr>
              <a:t>la plus grande énergie de mouvement</a:t>
            </a:r>
            <a:r>
              <a:rPr lang="fr-FR" altLang="en-US" sz="1800">
                <a:latin typeface="Verdana" panose="020B0604030504040204" pitchFamily="34" charset="0"/>
              </a:rPr>
              <a:t> au monde.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800">
                <a:latin typeface="Verdana" panose="020B0604030504040204" pitchFamily="34" charset="0"/>
              </a:rPr>
              <a:t>Les </a:t>
            </a:r>
            <a:r>
              <a:rPr lang="fr-FR" altLang="en-US" sz="1800">
                <a:solidFill>
                  <a:srgbClr val="FF8000"/>
                </a:solidFill>
                <a:latin typeface="Verdana" panose="020B0604030504040204" pitchFamily="34" charset="0"/>
              </a:rPr>
              <a:t>faisceaux les plus intenses </a:t>
            </a:r>
            <a:r>
              <a:rPr lang="fr-FR" altLang="en-US" sz="1800">
                <a:latin typeface="Verdana" panose="020B0604030504040204" pitchFamily="34" charset="0"/>
              </a:rPr>
              <a:t>pour collisionner des particules.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800">
                <a:latin typeface="Verdana" panose="020B0604030504040204" pitchFamily="34" charset="0"/>
              </a:rPr>
              <a:t>Le LHC fonctionnera a une température </a:t>
            </a:r>
            <a:r>
              <a:rPr lang="fr-FR" altLang="en-US" sz="1800">
                <a:solidFill>
                  <a:srgbClr val="FF8000"/>
                </a:solidFill>
                <a:latin typeface="Verdana" panose="020B0604030504040204" pitchFamily="34" charset="0"/>
              </a:rPr>
              <a:t>inferieure a celle de l’espace</a:t>
            </a:r>
            <a:r>
              <a:rPr lang="fr-FR" altLang="en-US" sz="1800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8198" name="Rectangle 1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248400" cy="533400"/>
          </a:xfrm>
        </p:spPr>
        <p:txBody>
          <a:bodyPr/>
          <a:lstStyle/>
          <a:p>
            <a:pPr eaLnBrk="1" hangingPunct="1"/>
            <a:r>
              <a:rPr lang="fr-FR" altLang="en-US" sz="2000" smtClean="0">
                <a:ea typeface="ＭＳ Ｐゴシック" panose="020B0600070205080204" pitchFamily="34" charset="-128"/>
              </a:rPr>
              <a:t>Le mandat du CERN</a:t>
            </a:r>
            <a:br>
              <a:rPr lang="fr-FR" altLang="en-US" sz="2000" smtClean="0">
                <a:ea typeface="ＭＳ Ｐゴシック" panose="020B0600070205080204" pitchFamily="34" charset="-128"/>
              </a:rPr>
            </a:br>
            <a:r>
              <a:rPr lang="fr-FR" altLang="en-US" sz="2000" smtClean="0">
                <a:ea typeface="ＭＳ Ｐゴシック" panose="020B0600070205080204" pitchFamily="34" charset="-128"/>
              </a:rPr>
              <a:t>Construire des accélérateurs de particules</a:t>
            </a: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1066800" y="4699000"/>
            <a:ext cx="609600" cy="355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en-US">
              <a:solidFill>
                <a:srgbClr val="FF9900"/>
              </a:solidFill>
            </a:endParaRP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019300" y="4025900"/>
            <a:ext cx="609600" cy="355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en-US">
              <a:solidFill>
                <a:srgbClr val="FF9900"/>
              </a:solidFill>
            </a:endParaRP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175000" y="4184650"/>
            <a:ext cx="609600" cy="355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en-US">
              <a:solidFill>
                <a:srgbClr val="FF9900"/>
              </a:solidFill>
            </a:endParaRP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4083050" y="4197350"/>
            <a:ext cx="609600" cy="355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en-US">
              <a:solidFill>
                <a:srgbClr val="FF9900"/>
              </a:solidFill>
            </a:endParaRPr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1217613" y="5029200"/>
            <a:ext cx="268287" cy="1066800"/>
          </a:xfrm>
          <a:custGeom>
            <a:avLst/>
            <a:gdLst>
              <a:gd name="T0" fmla="*/ 63002995 w 169"/>
              <a:gd name="T1" fmla="*/ 0 h 672"/>
              <a:gd name="T2" fmla="*/ 60483637 w 169"/>
              <a:gd name="T3" fmla="*/ 975301263 h 672"/>
              <a:gd name="T4" fmla="*/ 425904819 w 169"/>
              <a:gd name="T5" fmla="*/ 1693545000 h 672"/>
              <a:gd name="T6" fmla="*/ 0 60000 65536"/>
              <a:gd name="T7" fmla="*/ 0 60000 65536"/>
              <a:gd name="T8" fmla="*/ 0 60000 65536"/>
              <a:gd name="T9" fmla="*/ 0 w 169"/>
              <a:gd name="T10" fmla="*/ 0 h 672"/>
              <a:gd name="T11" fmla="*/ 169 w 169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672">
                <a:moveTo>
                  <a:pt x="25" y="0"/>
                </a:moveTo>
                <a:cubicBezTo>
                  <a:pt x="25" y="64"/>
                  <a:pt x="0" y="275"/>
                  <a:pt x="24" y="387"/>
                </a:cubicBezTo>
                <a:cubicBezTo>
                  <a:pt x="48" y="499"/>
                  <a:pt x="139" y="613"/>
                  <a:pt x="169" y="672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 flipH="1">
            <a:off x="2133600" y="4343400"/>
            <a:ext cx="268288" cy="914400"/>
          </a:xfrm>
          <a:custGeom>
            <a:avLst/>
            <a:gdLst>
              <a:gd name="T0" fmla="*/ 63004817 w 169"/>
              <a:gd name="T1" fmla="*/ 0 h 672"/>
              <a:gd name="T2" fmla="*/ 60483863 w 169"/>
              <a:gd name="T3" fmla="*/ 716546700 h 672"/>
              <a:gd name="T4" fmla="*/ 425907994 w 169"/>
              <a:gd name="T5" fmla="*/ 1244237143 h 672"/>
              <a:gd name="T6" fmla="*/ 0 60000 65536"/>
              <a:gd name="T7" fmla="*/ 0 60000 65536"/>
              <a:gd name="T8" fmla="*/ 0 60000 65536"/>
              <a:gd name="T9" fmla="*/ 0 w 169"/>
              <a:gd name="T10" fmla="*/ 0 h 672"/>
              <a:gd name="T11" fmla="*/ 169 w 169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672">
                <a:moveTo>
                  <a:pt x="25" y="0"/>
                </a:moveTo>
                <a:cubicBezTo>
                  <a:pt x="25" y="64"/>
                  <a:pt x="0" y="275"/>
                  <a:pt x="24" y="387"/>
                </a:cubicBezTo>
                <a:cubicBezTo>
                  <a:pt x="48" y="499"/>
                  <a:pt x="139" y="613"/>
                  <a:pt x="169" y="672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 flipH="1">
            <a:off x="3289300" y="4540250"/>
            <a:ext cx="268288" cy="736600"/>
          </a:xfrm>
          <a:custGeom>
            <a:avLst/>
            <a:gdLst>
              <a:gd name="T0" fmla="*/ 63004817 w 169"/>
              <a:gd name="T1" fmla="*/ 0 h 672"/>
              <a:gd name="T2" fmla="*/ 60483863 w 169"/>
              <a:gd name="T3" fmla="*/ 464982038 h 672"/>
              <a:gd name="T4" fmla="*/ 425907994 w 169"/>
              <a:gd name="T5" fmla="*/ 807410060 h 672"/>
              <a:gd name="T6" fmla="*/ 0 60000 65536"/>
              <a:gd name="T7" fmla="*/ 0 60000 65536"/>
              <a:gd name="T8" fmla="*/ 0 60000 65536"/>
              <a:gd name="T9" fmla="*/ 0 w 169"/>
              <a:gd name="T10" fmla="*/ 0 h 672"/>
              <a:gd name="T11" fmla="*/ 169 w 169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672">
                <a:moveTo>
                  <a:pt x="25" y="0"/>
                </a:moveTo>
                <a:cubicBezTo>
                  <a:pt x="25" y="64"/>
                  <a:pt x="0" y="275"/>
                  <a:pt x="24" y="387"/>
                </a:cubicBezTo>
                <a:cubicBezTo>
                  <a:pt x="48" y="499"/>
                  <a:pt x="139" y="613"/>
                  <a:pt x="169" y="672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 flipH="1">
            <a:off x="4267200" y="4572000"/>
            <a:ext cx="268288" cy="914400"/>
          </a:xfrm>
          <a:custGeom>
            <a:avLst/>
            <a:gdLst>
              <a:gd name="T0" fmla="*/ 63004817 w 169"/>
              <a:gd name="T1" fmla="*/ 0 h 672"/>
              <a:gd name="T2" fmla="*/ 60483863 w 169"/>
              <a:gd name="T3" fmla="*/ 716546700 h 672"/>
              <a:gd name="T4" fmla="*/ 425907994 w 169"/>
              <a:gd name="T5" fmla="*/ 1244237143 h 672"/>
              <a:gd name="T6" fmla="*/ 0 60000 65536"/>
              <a:gd name="T7" fmla="*/ 0 60000 65536"/>
              <a:gd name="T8" fmla="*/ 0 60000 65536"/>
              <a:gd name="T9" fmla="*/ 0 w 169"/>
              <a:gd name="T10" fmla="*/ 0 h 672"/>
              <a:gd name="T11" fmla="*/ 169 w 169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672">
                <a:moveTo>
                  <a:pt x="25" y="0"/>
                </a:moveTo>
                <a:cubicBezTo>
                  <a:pt x="25" y="64"/>
                  <a:pt x="0" y="275"/>
                  <a:pt x="24" y="387"/>
                </a:cubicBezTo>
                <a:cubicBezTo>
                  <a:pt x="48" y="499"/>
                  <a:pt x="139" y="613"/>
                  <a:pt x="169" y="672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362200" y="645795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en-US" sz="2000">
                <a:solidFill>
                  <a:schemeClr val="accent1"/>
                </a:solidFill>
                <a:latin typeface="Verdana" panose="020B0604030504040204" pitchFamily="34" charset="0"/>
              </a:rPr>
              <a:t>100 m de profondeur</a:t>
            </a:r>
          </a:p>
        </p:txBody>
      </p:sp>
    </p:spTree>
    <p:extLst>
      <p:ext uri="{BB962C8B-B14F-4D97-AF65-F5344CB8AC3E}">
        <p14:creationId xmlns:p14="http://schemas.microsoft.com/office/powerpoint/2010/main" val="2472547722"/>
      </p:ext>
    </p:extLst>
  </p:cSld>
  <p:clrMapOvr>
    <a:masterClrMapping/>
  </p:clrMapOvr>
  <p:transition advTm="711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plus grands</a:t>
            </a:r>
            <a:r>
              <a:rPr lang="fr-FR" dirty="0" smtClean="0"/>
              <a:t> </a:t>
            </a:r>
            <a:r>
              <a:rPr lang="fr-FR" dirty="0" err="1" smtClean="0"/>
              <a:t>accé</a:t>
            </a:r>
            <a:r>
              <a:rPr lang="en-GB" dirty="0" smtClean="0"/>
              <a:t>l</a:t>
            </a:r>
            <a:r>
              <a:rPr lang="fr-FR" dirty="0" smtClean="0"/>
              <a:t>é</a:t>
            </a:r>
            <a:r>
              <a:rPr lang="en-GB" dirty="0" err="1" smtClean="0"/>
              <a:t>rateurs</a:t>
            </a:r>
            <a:r>
              <a:rPr lang="fr-FR" dirty="0" smtClean="0"/>
              <a:t> de particules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24182" y="1497737"/>
            <a:ext cx="19288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dirty="0" smtClean="0">
                <a:latin typeface="Calibri" pitchFamily="34" charset="0"/>
              </a:rPr>
              <a:t>Tunnel de 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27km de long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Des milliers d’aimants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supraconducteurs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Ultra vide:</a:t>
            </a:r>
          </a:p>
          <a:p>
            <a:pPr marL="0" lvl="1"/>
            <a:r>
              <a:rPr lang="fr-FR" i="1" dirty="0" smtClean="0">
                <a:latin typeface="Calibri" pitchFamily="34" charset="0"/>
              </a:rPr>
              <a:t>10x plus vide que sur la Lune</a:t>
            </a:r>
            <a:endParaRPr lang="fr-FR" i="1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L’endroit le plus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froid de l’Univers:</a:t>
            </a:r>
          </a:p>
          <a:p>
            <a:pPr marL="0" lvl="1"/>
            <a:r>
              <a:rPr lang="fr-FR" i="1" dirty="0" smtClean="0">
                <a:latin typeface="Calibri" pitchFamily="34" charset="0"/>
              </a:rPr>
              <a:t>-271° C	</a:t>
            </a:r>
            <a:endParaRPr lang="fr-FR" i="1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	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En toute </a:t>
            </a:r>
            <a:r>
              <a:rPr lang="fr-FR" b="1" u="sng" dirty="0" err="1" smtClean="0">
                <a:solidFill>
                  <a:srgbClr val="FF0000"/>
                </a:solidFill>
                <a:latin typeface="Calibri" pitchFamily="34" charset="0"/>
              </a:rPr>
              <a:t>sé</a:t>
            </a:r>
            <a:r>
              <a:rPr lang="en-GB" b="1" u="sng" dirty="0" err="1" smtClean="0">
                <a:solidFill>
                  <a:srgbClr val="FF0000"/>
                </a:solidFill>
                <a:latin typeface="Calibri" pitchFamily="34" charset="0"/>
              </a:rPr>
              <a:t>curit</a:t>
            </a:r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</a:rPr>
              <a:t>é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!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5" descr="interconn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3039">
            <a:off x="835298" y="2154942"/>
            <a:ext cx="5887244" cy="3840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6" descr="beamp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7647">
            <a:off x="579212" y="1797315"/>
            <a:ext cx="595508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mediaarchive.cern.ch/MediaArchive/Photo/Public/2006/0606020/0606020_01/0606020_01-A4-at-144-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3750">
            <a:off x="528520" y="2064062"/>
            <a:ext cx="6185378" cy="4140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oc.cern.ch/archive/electronic/cern/others/PHO/photo-cms/gen/gen-2007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8972">
            <a:off x="2895537" y="1995671"/>
            <a:ext cx="6143636" cy="4218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Atlas_Toroid_high_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2499">
            <a:off x="2803273" y="2108233"/>
            <a:ext cx="6516563" cy="4246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686800" cy="642937"/>
          </a:xfrm>
        </p:spPr>
        <p:txBody>
          <a:bodyPr/>
          <a:lstStyle/>
          <a:p>
            <a:pPr eaLnBrk="1" hangingPunct="1"/>
            <a:r>
              <a:rPr lang="fr-FR" dirty="0" smtClean="0"/>
              <a:t>Les dé</a:t>
            </a:r>
            <a:r>
              <a:rPr lang="en-GB" dirty="0" err="1" smtClean="0"/>
              <a:t>tecteurs</a:t>
            </a:r>
            <a:r>
              <a:rPr lang="en-GB" dirty="0" smtClean="0"/>
              <a:t> les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plus grands</a:t>
            </a:r>
            <a:r>
              <a:rPr lang="fr-FR" dirty="0" smtClean="0"/>
              <a:t> et les </a:t>
            </a:r>
            <a:r>
              <a:rPr lang="fr-FR" dirty="0" smtClean="0">
                <a:solidFill>
                  <a:srgbClr val="FF0000"/>
                </a:solidFill>
              </a:rPr>
              <a:t>plus complexes</a:t>
            </a:r>
            <a:endParaRPr 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EAEBF-638C-40C1-A714-6D21DD20A195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313" y="1857375"/>
            <a:ext cx="2357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dirty="0" smtClean="0">
                <a:latin typeface="Calibri" pitchFamily="34" charset="0"/>
              </a:rPr>
              <a:t>Cathédrales de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science </a:t>
            </a:r>
            <a:r>
              <a:rPr lang="en-GB" dirty="0" smtClean="0">
                <a:latin typeface="Calibri" pitchFamily="34" charset="0"/>
              </a:rPr>
              <a:t>100m</a:t>
            </a:r>
          </a:p>
          <a:p>
            <a:pPr marL="0" lvl="1"/>
            <a:r>
              <a:rPr lang="en-GB" dirty="0" err="1" smtClean="0">
                <a:latin typeface="Calibri" pitchFamily="34" charset="0"/>
              </a:rPr>
              <a:t>sous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terre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>
                <a:latin typeface="Calibri" pitchFamily="34" charset="0"/>
              </a:rPr>
              <a:t>600 </a:t>
            </a:r>
            <a:r>
              <a:rPr lang="fr-FR" dirty="0" smtClean="0">
                <a:latin typeface="Calibri" pitchFamily="34" charset="0"/>
              </a:rPr>
              <a:t>millions de collisions par seconde</a:t>
            </a:r>
          </a:p>
          <a:p>
            <a:pPr marL="0" lvl="1"/>
            <a:r>
              <a:rPr lang="fr-FR" dirty="0" smtClean="0">
                <a:latin typeface="Calibri" pitchFamily="34" charset="0"/>
              </a:rPr>
              <a:t>dé</a:t>
            </a:r>
            <a:r>
              <a:rPr lang="en-GB" dirty="0" err="1" smtClean="0">
                <a:latin typeface="Calibri" pitchFamily="34" charset="0"/>
              </a:rPr>
              <a:t>tect</a:t>
            </a:r>
            <a:r>
              <a:rPr lang="en-US" dirty="0" err="1" smtClean="0">
                <a:latin typeface="Calibri" pitchFamily="34" charset="0"/>
              </a:rPr>
              <a:t>ées</a:t>
            </a:r>
            <a:r>
              <a:rPr lang="en-GB" dirty="0" smtClean="0">
                <a:latin typeface="Calibri" pitchFamily="34" charset="0"/>
              </a:rPr>
              <a:t> par des </a:t>
            </a:r>
            <a:r>
              <a:rPr lang="en-GB" dirty="0" err="1" smtClean="0">
                <a:latin typeface="Calibri" pitchFamily="34" charset="0"/>
              </a:rPr>
              <a:t>centaines</a:t>
            </a:r>
            <a:r>
              <a:rPr lang="en-GB" dirty="0" smtClean="0">
                <a:latin typeface="Calibri" pitchFamily="34" charset="0"/>
              </a:rPr>
              <a:t> de millions de </a:t>
            </a:r>
            <a:r>
              <a:rPr lang="en-GB" dirty="0" err="1" smtClean="0">
                <a:latin typeface="Calibri" pitchFamily="34" charset="0"/>
              </a:rPr>
              <a:t>senseurs</a:t>
            </a:r>
            <a:endParaRPr lang="en-GB" dirty="0" smtClean="0">
              <a:latin typeface="Calibri" pitchFamily="34" charset="0"/>
            </a:endParaRPr>
          </a:p>
          <a:p>
            <a:pPr marL="0" lvl="1"/>
            <a:endParaRPr lang="en-GB" dirty="0" smtClean="0">
              <a:latin typeface="Calibri" pitchFamily="34" charset="0"/>
            </a:endParaRPr>
          </a:p>
          <a:p>
            <a:pPr marL="0" lvl="1"/>
            <a:r>
              <a:rPr lang="en-GB" dirty="0" smtClean="0">
                <a:latin typeface="Calibri" pitchFamily="34" charset="0"/>
              </a:rPr>
              <a:t>Des </a:t>
            </a:r>
            <a:r>
              <a:rPr lang="en-GB" dirty="0" err="1" smtClean="0">
                <a:latin typeface="Calibri" pitchFamily="34" charset="0"/>
              </a:rPr>
              <a:t>milliers</a:t>
            </a:r>
            <a:r>
              <a:rPr lang="en-GB" dirty="0" smtClean="0">
                <a:latin typeface="Calibri" pitchFamily="34" charset="0"/>
              </a:rPr>
              <a:t> de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err="1" smtClean="0">
                <a:latin typeface="Calibri" pitchFamily="34" charset="0"/>
              </a:rPr>
              <a:t>collaborateurs</a:t>
            </a:r>
            <a:endParaRPr lang="en-GB" dirty="0" smtClean="0">
              <a:latin typeface="Calibri" pitchFamily="34" charset="0"/>
            </a:endParaRPr>
          </a:p>
          <a:p>
            <a:pPr marL="0" lvl="1"/>
            <a:r>
              <a:rPr lang="en-GB" dirty="0" smtClean="0">
                <a:latin typeface="Calibri" pitchFamily="34" charset="0"/>
              </a:rPr>
              <a:t>pour </a:t>
            </a:r>
            <a:r>
              <a:rPr lang="en-GB" dirty="0" err="1" smtClean="0">
                <a:latin typeface="Calibri" pitchFamily="34" charset="0"/>
              </a:rPr>
              <a:t>chaque</a:t>
            </a:r>
            <a:r>
              <a:rPr lang="en-GB" dirty="0" smtClean="0">
                <a:latin typeface="Calibri" pitchFamily="34" charset="0"/>
              </a:rPr>
              <a:t> d</a:t>
            </a:r>
            <a:r>
              <a:rPr lang="fr-FR" dirty="0" smtClean="0">
                <a:latin typeface="Calibri" pitchFamily="34" charset="0"/>
              </a:rPr>
              <a:t>é</a:t>
            </a:r>
            <a:r>
              <a:rPr lang="en-GB" dirty="0" err="1" smtClean="0">
                <a:latin typeface="Calibri" pitchFamily="34" charset="0"/>
              </a:rPr>
              <a:t>tecteur</a:t>
            </a:r>
            <a:endParaRPr lang="en-GB" dirty="0" smtClean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En </a:t>
            </a:r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</a:rPr>
              <a:t>toute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 pitchFamily="34" charset="0"/>
              </a:rPr>
              <a:t>sé</a:t>
            </a:r>
            <a:r>
              <a:rPr lang="en-GB" dirty="0" err="1" smtClean="0">
                <a:solidFill>
                  <a:srgbClr val="FF0000"/>
                </a:solidFill>
                <a:latin typeface="Calibri" pitchFamily="34" charset="0"/>
              </a:rPr>
              <a:t>curit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é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!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7106" name="Picture 2" descr="http://mediaarchive.cern.ch/MediaArchive/Photo/Public/2007/0706056/0706056_01/0706056_01-A4-at-144-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9138">
            <a:off x="2928926" y="2000240"/>
            <a:ext cx="5929354" cy="3954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8" name="Picture 6" descr="http://mediaarchive.cern.ch/MediaArchive/Photo/Public/2007/0712010/0712010_03/0712010_03-A5-at-72-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00240"/>
            <a:ext cx="5214974" cy="3913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42875" y="928688"/>
            <a:ext cx="9001125" cy="785812"/>
          </a:xfrm>
        </p:spPr>
        <p:txBody>
          <a:bodyPr anchor="t"/>
          <a:lstStyle/>
          <a:p>
            <a:pPr eaLnBrk="1" hangingPunct="1"/>
            <a:r>
              <a:rPr lang="fr-FR" dirty="0" smtClean="0"/>
              <a:t>Votre </a:t>
            </a:r>
            <a:r>
              <a:rPr lang="fr-FR" dirty="0" smtClean="0">
                <a:solidFill>
                  <a:srgbClr val="FF0000"/>
                </a:solidFill>
              </a:rPr>
              <a:t>visite</a:t>
            </a:r>
            <a:r>
              <a:rPr lang="fr-FR" dirty="0" smtClean="0"/>
              <a:t> au CERN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1643050"/>
            <a:ext cx="8715436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000" indent="-266700"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  <a:t>Agenda</a:t>
            </a:r>
            <a:b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</a:br>
            <a:endParaRPr lang="fr-FR" sz="2400" i="1" dirty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Pré</a:t>
            </a:r>
            <a:r>
              <a:rPr lang="en-GB" sz="2400" dirty="0" err="1" smtClean="0">
                <a:solidFill>
                  <a:schemeClr val="tx2"/>
                </a:solidFill>
                <a:latin typeface="+mj-lt"/>
                <a:cs typeface="+mn-cs"/>
              </a:rPr>
              <a:t>sentation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 de 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30 minutes</a:t>
            </a:r>
            <a:endParaRPr lang="fr-FR" sz="2400" dirty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Film de 10 minutes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Visite d’un ou deux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itiné</a:t>
            </a:r>
            <a:r>
              <a:rPr lang="en-GB" sz="2400" dirty="0" err="1" smtClean="0">
                <a:solidFill>
                  <a:schemeClr val="tx2"/>
                </a:solidFill>
                <a:latin typeface="+mj-lt"/>
                <a:cs typeface="+mn-cs"/>
              </a:rPr>
              <a:t>raires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 pendant 2h</a:t>
            </a:r>
            <a:endParaRPr lang="fr-FR" sz="2400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endParaRPr lang="fr-FR" sz="2400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  <a:t>Informations pratiques</a:t>
            </a:r>
            <a:b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</a:br>
            <a:endParaRPr lang="fr-FR" sz="2400" i="1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N’hé</a:t>
            </a:r>
            <a:r>
              <a:rPr lang="en-GB" sz="2400" dirty="0" err="1" smtClean="0">
                <a:solidFill>
                  <a:schemeClr val="tx2"/>
                </a:solidFill>
                <a:latin typeface="+mj-lt"/>
                <a:cs typeface="+mn-cs"/>
              </a:rPr>
              <a:t>sitez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 pas 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à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 poser des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cs typeface="+mn-cs"/>
              </a:rPr>
              <a:t>questions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en-GB" sz="2400" dirty="0" err="1" smtClean="0">
                <a:solidFill>
                  <a:schemeClr val="tx2"/>
                </a:solidFill>
                <a:latin typeface="+mj-lt"/>
                <a:cs typeface="+mn-cs"/>
              </a:rPr>
              <a:t>Vous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+mj-lt"/>
                <a:cs typeface="+mn-cs"/>
              </a:rPr>
              <a:t>pouvez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  <a:cs typeface="+mn-cs"/>
              </a:rPr>
              <a:t>photographier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cs typeface="+mn-cs"/>
              </a:rPr>
              <a:t> et 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  <a:cs typeface="+mn-cs"/>
              </a:rPr>
              <a:t>filmer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+mj-lt"/>
                <a:cs typeface="+mn-cs"/>
              </a:rPr>
              <a:t>partout</a:t>
            </a:r>
            <a:endParaRPr lang="fr-FR" sz="2400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b="1" dirty="0" smtClean="0">
                <a:solidFill>
                  <a:schemeClr val="tx2"/>
                </a:solidFill>
                <a:latin typeface="+mj-lt"/>
                <a:cs typeface="+mn-cs"/>
              </a:rPr>
              <a:t>L’expo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  <a:cs typeface="+mn-cs"/>
              </a:rPr>
              <a:t>Microcosm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est accessible librement de 9 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à 17h</a:t>
            </a:r>
            <a:endParaRPr lang="fr-FR" sz="2400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b="1" dirty="0" smtClean="0">
                <a:solidFill>
                  <a:schemeClr val="tx2"/>
                </a:solidFill>
                <a:latin typeface="+mj-lt"/>
                <a:cs typeface="+mn-cs"/>
              </a:rPr>
              <a:t>Le CERN Shop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vous accueille de 11 à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 17h (</a:t>
            </a:r>
            <a:r>
              <a:rPr lang="en-GB" sz="2400" dirty="0" err="1" smtClean="0">
                <a:solidFill>
                  <a:schemeClr val="tx2"/>
                </a:solidFill>
                <a:latin typeface="+mj-lt"/>
                <a:cs typeface="+mn-cs"/>
              </a:rPr>
              <a:t>réception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cs typeface="+mn-cs"/>
              </a:rPr>
              <a:t>)</a:t>
            </a:r>
            <a:endParaRPr lang="fr-FR" sz="2400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Toilettes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près</a:t>
            </a:r>
            <a:r>
              <a:rPr lang="en-GB" sz="2400" dirty="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n-GB" sz="2400" dirty="0" err="1" smtClean="0">
                <a:solidFill>
                  <a:schemeClr val="tx2"/>
                </a:solidFill>
                <a:latin typeface="+mj-lt"/>
              </a:rPr>
              <a:t>l’entr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</a:rPr>
              <a:t>ée</a:t>
            </a:r>
            <a:r>
              <a:rPr lang="en-GB" sz="2400" dirty="0" smtClean="0">
                <a:solidFill>
                  <a:schemeClr val="tx2"/>
                </a:solidFill>
                <a:latin typeface="+mj-lt"/>
              </a:rPr>
              <a:t> de Microcosm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endParaRPr lang="fr-FR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dirty="0" smtClean="0"/>
              <a:t>La grille de calcul scientifique </a:t>
            </a:r>
            <a:r>
              <a:rPr lang="fr-FR" dirty="0" smtClean="0">
                <a:solidFill>
                  <a:srgbClr val="FF0000"/>
                </a:solidFill>
              </a:rPr>
              <a:t>la plus é</a:t>
            </a:r>
            <a:r>
              <a:rPr lang="en-GB" dirty="0" err="1" smtClean="0">
                <a:solidFill>
                  <a:srgbClr val="FF0000"/>
                </a:solidFill>
              </a:rPr>
              <a:t>tendue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71394" y="1803214"/>
            <a:ext cx="21431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dirty="0">
                <a:latin typeface="Calibri" pitchFamily="34" charset="0"/>
              </a:rPr>
              <a:t>15 </a:t>
            </a:r>
            <a:r>
              <a:rPr lang="fr-FR" dirty="0" err="1" smtClean="0">
                <a:latin typeface="Calibri" pitchFamily="34" charset="0"/>
              </a:rPr>
              <a:t>Pétaoctets</a:t>
            </a:r>
            <a:r>
              <a:rPr lang="fr-FR" dirty="0">
                <a:latin typeface="Calibri" pitchFamily="34" charset="0"/>
              </a:rPr>
              <a:t/>
            </a:r>
            <a:br>
              <a:rPr lang="fr-FR" dirty="0">
                <a:latin typeface="Calibri" pitchFamily="34" charset="0"/>
              </a:rPr>
            </a:br>
            <a:r>
              <a:rPr lang="fr-FR" dirty="0">
                <a:latin typeface="Calibri" pitchFamily="34" charset="0"/>
              </a:rPr>
              <a:t>(15 millions </a:t>
            </a:r>
            <a:r>
              <a:rPr lang="fr-FR" dirty="0" smtClean="0">
                <a:latin typeface="Calibri" pitchFamily="34" charset="0"/>
              </a:rPr>
              <a:t>de GB)</a:t>
            </a:r>
            <a:r>
              <a:rPr lang="fr-FR" dirty="0">
                <a:latin typeface="Calibri" pitchFamily="34" charset="0"/>
              </a:rPr>
              <a:t/>
            </a:r>
            <a:br>
              <a:rPr lang="fr-FR" dirty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de données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chaque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ann</a:t>
            </a:r>
            <a:r>
              <a:rPr lang="fr-FR" dirty="0" err="1" smtClean="0">
                <a:latin typeface="Calibri" pitchFamily="34" charset="0"/>
              </a:rPr>
              <a:t>ée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>
                <a:latin typeface="Calibri" pitchFamily="34" charset="0"/>
              </a:rPr>
              <a:t>100’000 </a:t>
            </a:r>
            <a:r>
              <a:rPr lang="fr-FR" dirty="0" smtClean="0">
                <a:latin typeface="Calibri" pitchFamily="34" charset="0"/>
              </a:rPr>
              <a:t>processeurs 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>
                <a:latin typeface="Calibri" pitchFamily="34" charset="0"/>
              </a:rPr>
              <a:t>200 </a:t>
            </a:r>
            <a:r>
              <a:rPr lang="fr-FR" dirty="0" smtClean="0">
                <a:latin typeface="Calibri" pitchFamily="34" charset="0"/>
              </a:rPr>
              <a:t>Centres de Calcul sur toute la planète</a:t>
            </a:r>
          </a:p>
        </p:txBody>
      </p:sp>
      <p:pic>
        <p:nvPicPr>
          <p:cNvPr id="46084" name="Picture 4" descr="http://mediaarchive.cern.ch/MediaArchive/Photo/Public/2006/0610046/0610046_01/0610046_01-A4-at-144-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0627">
            <a:off x="780158" y="2044731"/>
            <a:ext cx="3786730" cy="5678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082" name="Picture 2" descr="http://mediaarchive.cern.ch/MediaArchive/Photo/Public/2006/0610004/0610004_02/0610004_02-A4-at-144-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3611">
            <a:off x="1776852" y="2145810"/>
            <a:ext cx="3165247" cy="4750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5" descr="g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2132856"/>
            <a:ext cx="738338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dirty="0" smtClean="0"/>
              <a:t>Et alors?</a:t>
            </a:r>
            <a:endParaRPr lang="fr-FR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p-blogger.com/wp-content/uploads/2007/11/next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1687">
            <a:off x="6028520" y="4358549"/>
            <a:ext cx="2720512" cy="1809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dirty="0" smtClean="0"/>
              <a:t>Des </a:t>
            </a:r>
            <a:r>
              <a:rPr lang="fr-FR" sz="3200" b="0" dirty="0" smtClean="0">
                <a:solidFill>
                  <a:srgbClr val="FF0000"/>
                </a:solidFill>
              </a:rPr>
              <a:t>applications</a:t>
            </a:r>
            <a:r>
              <a:rPr lang="fr-FR" sz="3200" b="0" dirty="0" smtClean="0"/>
              <a:t> pratiques: le World </a:t>
            </a:r>
            <a:r>
              <a:rPr lang="fr-FR" sz="3200" b="0" dirty="0" err="1" smtClean="0"/>
              <a:t>Wide</a:t>
            </a:r>
            <a:r>
              <a:rPr lang="fr-FR" sz="3200" b="0" dirty="0" smtClean="0"/>
              <a:t> Web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15125" y="1785938"/>
            <a:ext cx="2143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dirty="0" smtClean="0">
                <a:latin typeface="Calibri" pitchFamily="34" charset="0"/>
              </a:rPr>
              <a:t>D</a:t>
            </a:r>
            <a:r>
              <a:rPr lang="en-GB" dirty="0" err="1" smtClean="0">
                <a:latin typeface="Calibri" pitchFamily="34" charset="0"/>
              </a:rPr>
              <a:t>évelopp</a:t>
            </a:r>
            <a:r>
              <a:rPr lang="fr-FR" dirty="0" smtClean="0">
                <a:latin typeface="Calibri" pitchFamily="34" charset="0"/>
              </a:rPr>
              <a:t>é</a:t>
            </a:r>
            <a:r>
              <a:rPr lang="en-GB" dirty="0" smtClean="0">
                <a:latin typeface="Calibri" pitchFamily="34" charset="0"/>
              </a:rPr>
              <a:t> en 1989 avec le </a:t>
            </a:r>
            <a:r>
              <a:rPr lang="en-GB" dirty="0" err="1" smtClean="0">
                <a:latin typeface="Calibri" pitchFamily="34" charset="0"/>
              </a:rPr>
              <a:t>projet</a:t>
            </a:r>
            <a:r>
              <a:rPr lang="en-GB" dirty="0" smtClean="0">
                <a:latin typeface="Calibri" pitchFamily="34" charset="0"/>
              </a:rPr>
              <a:t> LHC en toile de fond!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Gratuitement mis à</a:t>
            </a:r>
            <a:r>
              <a:rPr lang="en-GB" dirty="0" smtClean="0">
                <a:latin typeface="Calibri" pitchFamily="34" charset="0"/>
              </a:rPr>
              <a:t> disposition!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2050" name="Picture 2" descr="http://mediaarchive.cern.ch/MediaArchive/Photo/Public/1994/9407011/9407011_31/9407011_31-A4-at-144-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42" y="2428868"/>
            <a:ext cx="523407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dirty="0" smtClean="0"/>
              <a:t>Des </a:t>
            </a:r>
            <a:r>
              <a:rPr lang="fr-FR" sz="3200" b="0" dirty="0" smtClean="0">
                <a:solidFill>
                  <a:srgbClr val="FF0000"/>
                </a:solidFill>
              </a:rPr>
              <a:t>applications</a:t>
            </a:r>
            <a:r>
              <a:rPr lang="fr-FR" sz="3200" b="0" dirty="0" smtClean="0"/>
              <a:t> pratiques: traitement du cancer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15125" y="1785938"/>
            <a:ext cx="22860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fr-FR" dirty="0" smtClean="0">
                <a:latin typeface="Calibri" pitchFamily="34" charset="0"/>
              </a:rPr>
              <a:t>Pour la dé</a:t>
            </a:r>
            <a:r>
              <a:rPr lang="en-GB" dirty="0" err="1" smtClean="0">
                <a:latin typeface="Calibri" pitchFamily="34" charset="0"/>
              </a:rPr>
              <a:t>tection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et le </a:t>
            </a:r>
            <a:r>
              <a:rPr lang="en-GB" dirty="0" err="1" smtClean="0">
                <a:latin typeface="Calibri" pitchFamily="34" charset="0"/>
              </a:rPr>
              <a:t>traitement</a:t>
            </a:r>
            <a:r>
              <a:rPr lang="en-GB" dirty="0" smtClean="0">
                <a:latin typeface="Calibri" pitchFamily="34" charset="0"/>
              </a:rPr>
              <a:t> de cancers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PET Scan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Thé</a:t>
            </a:r>
            <a:r>
              <a:rPr lang="en-GB" dirty="0" err="1" smtClean="0">
                <a:latin typeface="Calibri" pitchFamily="34" charset="0"/>
              </a:rPr>
              <a:t>rapie</a:t>
            </a:r>
            <a:r>
              <a:rPr lang="en-GB" dirty="0" smtClean="0">
                <a:latin typeface="Calibri" pitchFamily="34" charset="0"/>
              </a:rPr>
              <a:t> par protons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</p:txBody>
      </p:sp>
      <p:pic>
        <p:nvPicPr>
          <p:cNvPr id="50182" name="Picture 6" descr="Maximum intensity projection (MIP) of a typical F-18 FDG wholebody PET acquisition">
            <a:hlinkClick r:id="rId2" tooltip="Maximum intensity projection (MIP) of a typical F-18 FDG wholebody PET acquisition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786190"/>
            <a:ext cx="17145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25" y="1971695"/>
            <a:ext cx="59531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dirty="0" smtClean="0"/>
              <a:t>Des </a:t>
            </a:r>
            <a:r>
              <a:rPr lang="fr-FR" sz="3200" b="0" dirty="0" smtClean="0">
                <a:solidFill>
                  <a:srgbClr val="FF0000"/>
                </a:solidFill>
              </a:rPr>
              <a:t>applications</a:t>
            </a:r>
            <a:r>
              <a:rPr lang="fr-FR" sz="3200" b="0" dirty="0" smtClean="0"/>
              <a:t> pratiques: les détecteurs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" y="1785938"/>
            <a:ext cx="828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dirty="0" smtClean="0">
                <a:latin typeface="Calibri" pitchFamily="34" charset="0"/>
              </a:rPr>
              <a:t>Analyser le contenu d’un camion en moins d’une heure sans le dé</a:t>
            </a:r>
            <a:r>
              <a:rPr lang="en-GB" dirty="0" smtClean="0">
                <a:latin typeface="Calibri" pitchFamily="34" charset="0"/>
              </a:rPr>
              <a:t>charger</a:t>
            </a:r>
            <a:r>
              <a:rPr lang="fr-FR" dirty="0" smtClean="0">
                <a:latin typeface="Calibri" pitchFamily="34" charset="0"/>
              </a:rPr>
              <a:t>!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3074" name="Picture 2" descr="http://videotheque.cnrs.fr/media/storyboard/251/200000003250000000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419370"/>
            <a:ext cx="8572561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000126"/>
            <a:ext cx="8229600" cy="1571618"/>
          </a:xfrm>
        </p:spPr>
        <p:txBody>
          <a:bodyPr/>
          <a:lstStyle/>
          <a:p>
            <a:pPr eaLnBrk="1" hangingPunct="1"/>
            <a:r>
              <a:rPr lang="fr-FR" sz="3200" b="0" dirty="0" smtClean="0"/>
              <a:t>Des </a:t>
            </a:r>
            <a:r>
              <a:rPr lang="fr-FR" sz="3200" b="0" dirty="0" smtClean="0">
                <a:solidFill>
                  <a:srgbClr val="FF0000"/>
                </a:solidFill>
              </a:rPr>
              <a:t>applications</a:t>
            </a:r>
            <a:r>
              <a:rPr lang="fr-FR" sz="3200" b="0" dirty="0" smtClean="0"/>
              <a:t/>
            </a:r>
            <a:br>
              <a:rPr lang="fr-FR" sz="3200" b="0" dirty="0" smtClean="0"/>
            </a:br>
            <a:r>
              <a:rPr lang="fr-FR" sz="3200" b="0" dirty="0" smtClean="0"/>
              <a:t>pratiques:</a:t>
            </a:r>
            <a:br>
              <a:rPr lang="fr-FR" sz="3200" b="0" dirty="0" smtClean="0"/>
            </a:br>
            <a:r>
              <a:rPr lang="fr-FR" sz="3200" b="0" dirty="0" smtClean="0"/>
              <a:t>avec la grille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" y="2643182"/>
            <a:ext cx="8286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GB" dirty="0" err="1" smtClean="0">
                <a:latin typeface="Calibri" pitchFamily="34" charset="0"/>
              </a:rPr>
              <a:t>Traitement</a:t>
            </a:r>
            <a:r>
              <a:rPr lang="en-GB" dirty="0" smtClean="0">
                <a:latin typeface="Calibri" pitchFamily="34" charset="0"/>
              </a:rPr>
              <a:t> ultra-</a:t>
            </a:r>
            <a:r>
              <a:rPr lang="en-GB" dirty="0" err="1" smtClean="0">
                <a:latin typeface="Calibri" pitchFamily="34" charset="0"/>
              </a:rPr>
              <a:t>rapide</a:t>
            </a:r>
            <a:endParaRPr lang="en-GB" dirty="0" smtClean="0">
              <a:latin typeface="Calibri" pitchFamily="34" charset="0"/>
            </a:endParaRPr>
          </a:p>
          <a:p>
            <a:pPr marL="0" lvl="1"/>
            <a:r>
              <a:rPr lang="en-GB" dirty="0" smtClean="0">
                <a:latin typeface="Calibri" pitchFamily="34" charset="0"/>
              </a:rPr>
              <a:t>de photos satellites</a:t>
            </a:r>
          </a:p>
          <a:p>
            <a:pPr marL="0" lvl="1"/>
            <a:r>
              <a:rPr lang="en-GB" dirty="0" smtClean="0">
                <a:latin typeface="Calibri" pitchFamily="34" charset="0"/>
              </a:rPr>
              <a:t>en </a:t>
            </a:r>
            <a:r>
              <a:rPr lang="en-GB" dirty="0" err="1" smtClean="0">
                <a:latin typeface="Calibri" pitchFamily="34" charset="0"/>
              </a:rPr>
              <a:t>cas</a:t>
            </a:r>
            <a:r>
              <a:rPr lang="en-GB" dirty="0" smtClean="0">
                <a:latin typeface="Calibri" pitchFamily="34" charset="0"/>
              </a:rPr>
              <a:t> de catastrophe</a:t>
            </a:r>
          </a:p>
          <a:p>
            <a:pPr marL="0" lvl="1"/>
            <a:r>
              <a:rPr lang="en-GB" dirty="0" err="1" smtClean="0">
                <a:latin typeface="Calibri" pitchFamily="34" charset="0"/>
              </a:rPr>
              <a:t>naturelle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37890" name="Picture 2" descr="http://www.disasterscharter.org/graphics/dis/CALLID_162/bp_UNOSAT_Dadu_Flood_Movement_MODIS_7-22July2007_Highres_v1.2.jpg"/>
          <p:cNvPicPr>
            <a:picLocks noChangeAspect="1" noChangeArrowheads="1"/>
          </p:cNvPicPr>
          <p:nvPr/>
        </p:nvPicPr>
        <p:blipFill>
          <a:blip r:embed="rId2" cstate="print"/>
          <a:srcRect l="1946" t="8810"/>
          <a:stretch>
            <a:fillRect/>
          </a:stretch>
        </p:blipFill>
        <p:spPr bwMode="auto">
          <a:xfrm>
            <a:off x="4506530" y="1071546"/>
            <a:ext cx="4351750" cy="5721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The Nobel Prize Award Ceremony, Copyright © Nobel Web AB, Photo: Hans Meh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1857375"/>
            <a:ext cx="964406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dirty="0" smtClean="0"/>
              <a:t>Et bien entendu… des prix Nobel!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12887" y="1511476"/>
            <a:ext cx="2214563" cy="4335373"/>
            <a:chOff x="1785918" y="1766890"/>
            <a:chExt cx="2214578" cy="4335156"/>
          </a:xfrm>
        </p:grpSpPr>
        <p:pic>
          <p:nvPicPr>
            <p:cNvPr id="39938" name="Picture 2" descr="Georges Charp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3" y="1766890"/>
              <a:ext cx="1543050" cy="216217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1753" name="TextBox 5"/>
            <p:cNvSpPr txBox="1">
              <a:spLocks noChangeArrowheads="1"/>
            </p:cNvSpPr>
            <p:nvPr/>
          </p:nvSpPr>
          <p:spPr bwMode="auto">
            <a:xfrm>
              <a:off x="1785918" y="4286255"/>
              <a:ext cx="2214578" cy="1815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/>
                <a:t>George </a:t>
              </a:r>
              <a:r>
                <a:rPr lang="en-GB" sz="1400" dirty="0" err="1"/>
                <a:t>Charpak</a:t>
              </a:r>
              <a:endParaRPr lang="en-GB" sz="1400" dirty="0"/>
            </a:p>
            <a:p>
              <a:endParaRPr lang="en-GB" sz="1400" dirty="0"/>
            </a:p>
            <a:p>
              <a:endParaRPr lang="en-GB" sz="1400" dirty="0"/>
            </a:p>
            <a:p>
              <a:r>
                <a:rPr lang="en-GB" sz="1400" i="1" dirty="0" smtClean="0"/>
                <a:t>"pour </a:t>
              </a:r>
              <a:r>
                <a:rPr lang="en-GB" sz="1400" i="1" dirty="0" smtClean="0"/>
                <a:t>son invention et le d</a:t>
              </a:r>
              <a:r>
                <a:rPr lang="fr-FR" sz="1400" i="1" dirty="0" smtClean="0"/>
                <a:t>é</a:t>
              </a:r>
              <a:r>
                <a:rPr lang="en-GB" sz="1400" i="1" dirty="0" err="1" smtClean="0"/>
                <a:t>veloppement</a:t>
              </a:r>
              <a:r>
                <a:rPr lang="en-GB" sz="1400" i="1" dirty="0" smtClean="0"/>
                <a:t> de d</a:t>
              </a:r>
              <a:r>
                <a:rPr lang="fr-FR" sz="1400" i="1" dirty="0" smtClean="0"/>
                <a:t>é</a:t>
              </a:r>
              <a:r>
                <a:rPr lang="en-GB" sz="1400" i="1" dirty="0" err="1" smtClean="0"/>
                <a:t>tecteurs</a:t>
              </a:r>
              <a:r>
                <a:rPr lang="en-GB" sz="1400" i="1" dirty="0" smtClean="0"/>
                <a:t> de </a:t>
              </a:r>
              <a:r>
                <a:rPr lang="en-GB" sz="1400" i="1" dirty="0" err="1" smtClean="0"/>
                <a:t>particules</a:t>
              </a:r>
              <a:r>
                <a:rPr lang="en-GB" sz="1400" i="1" dirty="0" smtClean="0"/>
                <a:t>, en </a:t>
              </a:r>
              <a:r>
                <a:rPr lang="en-GB" sz="1400" i="1" dirty="0" err="1" smtClean="0"/>
                <a:t>particulier</a:t>
              </a:r>
              <a:r>
                <a:rPr lang="en-GB" sz="1400" i="1" dirty="0" smtClean="0"/>
                <a:t>  la </a:t>
              </a:r>
              <a:r>
                <a:rPr lang="en-GB" sz="1400" i="1" dirty="0" err="1" smtClean="0"/>
                <a:t>chambre</a:t>
              </a:r>
              <a:r>
                <a:rPr lang="en-GB" sz="1400" i="1" dirty="0" smtClean="0"/>
                <a:t> </a:t>
              </a:r>
              <a:r>
                <a:rPr lang="fr-FR" sz="1400" i="1" dirty="0" smtClean="0"/>
                <a:t>à</a:t>
              </a:r>
              <a:r>
                <a:rPr lang="en-GB" sz="1400" i="1" dirty="0" smtClean="0"/>
                <a:t> fil </a:t>
              </a:r>
              <a:r>
                <a:rPr lang="en-GB" sz="1400" i="1" dirty="0" err="1" smtClean="0"/>
                <a:t>proportionnelle</a:t>
              </a:r>
              <a:r>
                <a:rPr lang="en-GB" sz="1400" i="1" dirty="0"/>
                <a:t>"</a:t>
              </a:r>
              <a:endParaRPr lang="en-GB" sz="1400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35896" y="1491197"/>
            <a:ext cx="2239721" cy="4344699"/>
            <a:chOff x="3112809" y="3924519"/>
            <a:chExt cx="2239721" cy="4344699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131840" y="6453336"/>
              <a:ext cx="222069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FR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Jack </a:t>
              </a:r>
              <a:r>
                <a:rPr lang="fr-FR" alt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Steinberger</a:t>
              </a:r>
              <a:endParaRPr lang="fr-F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altLang="en-US" sz="14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alt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" pour la méthode du faisceaux de neutrinos et la démonstration de la structure en paires des leptons avec la découverte du neutrino du muon "</a:t>
              </a:r>
            </a:p>
          </p:txBody>
        </p:sp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09" y="3924519"/>
              <a:ext cx="2002022" cy="229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66565" y="1511476"/>
            <a:ext cx="2786062" cy="4391670"/>
            <a:chOff x="327276" y="3177156"/>
            <a:chExt cx="2786062" cy="4391670"/>
          </a:xfrm>
        </p:grpSpPr>
        <p:sp>
          <p:nvSpPr>
            <p:cNvPr id="31751" name="TextBox 7"/>
            <p:cNvSpPr txBox="1">
              <a:spLocks noChangeArrowheads="1"/>
            </p:cNvSpPr>
            <p:nvPr/>
          </p:nvSpPr>
          <p:spPr bwMode="auto">
            <a:xfrm>
              <a:off x="327276" y="5752944"/>
              <a:ext cx="2786062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i="1" dirty="0"/>
                <a:t>Carlo </a:t>
              </a:r>
              <a:r>
                <a:rPr lang="en-GB" sz="1400" i="1" dirty="0" smtClean="0"/>
                <a:t>Rubbia </a:t>
              </a:r>
            </a:p>
            <a:p>
              <a:r>
                <a:rPr lang="en-GB" sz="1400" i="1" dirty="0" smtClean="0"/>
                <a:t>avec </a:t>
              </a:r>
            </a:p>
            <a:p>
              <a:r>
                <a:rPr lang="en-GB" sz="1400" i="1" dirty="0" smtClean="0"/>
                <a:t>Simon </a:t>
              </a:r>
              <a:r>
                <a:rPr lang="en-GB" sz="1400" i="1" dirty="0"/>
                <a:t>van der </a:t>
              </a:r>
              <a:r>
                <a:rPr lang="en-GB" sz="1400" i="1" dirty="0" smtClean="0"/>
                <a:t>Meer</a:t>
              </a:r>
              <a:endParaRPr lang="en-GB" sz="1400" i="1" dirty="0"/>
            </a:p>
            <a:p>
              <a:endParaRPr lang="en-GB" sz="1400" i="1" dirty="0"/>
            </a:p>
            <a:p>
              <a:r>
                <a:rPr lang="en-GB" sz="1400" i="1" dirty="0" smtClean="0"/>
                <a:t>"pour </a:t>
              </a:r>
              <a:r>
                <a:rPr lang="en-GB" sz="1400" i="1" dirty="0" err="1" smtClean="0"/>
                <a:t>leur</a:t>
              </a:r>
              <a:r>
                <a:rPr lang="en-GB" sz="1400" i="1" dirty="0" smtClean="0"/>
                <a:t> contribution d</a:t>
              </a:r>
              <a:r>
                <a:rPr lang="fr-FR" sz="1400" i="1" dirty="0" smtClean="0"/>
                <a:t>é</a:t>
              </a:r>
              <a:r>
                <a:rPr lang="en-GB" sz="1400" i="1" dirty="0" err="1" smtClean="0"/>
                <a:t>cisive</a:t>
              </a:r>
              <a:r>
                <a:rPr lang="en-GB" sz="1400" i="1" dirty="0" smtClean="0"/>
                <a:t> au grand </a:t>
              </a:r>
              <a:r>
                <a:rPr lang="en-GB" sz="1400" i="1" dirty="0" err="1" smtClean="0"/>
                <a:t>projet</a:t>
              </a:r>
              <a:r>
                <a:rPr lang="en-GB" sz="1400" i="1" dirty="0" smtClean="0"/>
                <a:t> qui a </a:t>
              </a:r>
              <a:r>
                <a:rPr lang="en-GB" sz="1400" i="1" dirty="0" err="1" smtClean="0"/>
                <a:t>permis</a:t>
              </a:r>
              <a:r>
                <a:rPr lang="en-GB" sz="1400" i="1" dirty="0" smtClean="0"/>
                <a:t> la d</a:t>
              </a:r>
              <a:r>
                <a:rPr lang="fr-FR" sz="1400" i="1" dirty="0" smtClean="0"/>
                <a:t>é</a:t>
              </a:r>
              <a:r>
                <a:rPr lang="en-GB" sz="1400" i="1" dirty="0" err="1" smtClean="0"/>
                <a:t>couverte</a:t>
              </a:r>
              <a:r>
                <a:rPr lang="en-GB" sz="1400" i="1" dirty="0" smtClean="0"/>
                <a:t> des </a:t>
              </a:r>
              <a:r>
                <a:rPr lang="en-GB" sz="1400" i="1" dirty="0" err="1" smtClean="0"/>
                <a:t>particules</a:t>
              </a:r>
              <a:r>
                <a:rPr lang="en-GB" sz="1400" i="1" dirty="0" smtClean="0"/>
                <a:t> W et Z, </a:t>
              </a:r>
              <a:r>
                <a:rPr lang="en-GB" sz="1400" i="1" dirty="0" err="1" smtClean="0"/>
                <a:t>vecteurs</a:t>
              </a:r>
              <a:r>
                <a:rPr lang="en-GB" sz="1400" i="1" dirty="0" smtClean="0"/>
                <a:t> de la force </a:t>
              </a:r>
              <a:r>
                <a:rPr lang="en-GB" sz="1400" i="1" dirty="0" err="1" smtClean="0"/>
                <a:t>faible</a:t>
              </a:r>
              <a:r>
                <a:rPr lang="en-GB" sz="1400" i="1" dirty="0"/>
                <a:t>"</a:t>
              </a:r>
              <a:endParaRPr lang="en-GB" sz="14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680" y="3177156"/>
              <a:ext cx="1296143" cy="1621840"/>
            </a:xfrm>
            <a:prstGeom prst="rect">
              <a:avLst/>
            </a:prstGeom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63" y="3177156"/>
              <a:ext cx="1297472" cy="162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dirty="0" smtClean="0"/>
              <a:t>Quoi de neuf?</a:t>
            </a:r>
            <a:endParaRPr lang="fr-FR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ediaarchive.cern.ch/MediaArchive/Photo/Public/2009/0911189/0911189_01/0911189_01-A5-at-72-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5125">
            <a:off x="631278" y="1973631"/>
            <a:ext cx="4371663" cy="2914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dirty="0" smtClean="0"/>
              <a:t>Le LHC </a:t>
            </a:r>
            <a:r>
              <a:rPr lang="fr-FR" sz="3200" b="0" dirty="0" smtClean="0">
                <a:solidFill>
                  <a:srgbClr val="FF0000"/>
                </a:solidFill>
              </a:rPr>
              <a:t>est de retour</a:t>
            </a:r>
            <a:r>
              <a:rPr lang="fr-FR" sz="3200" b="0" dirty="0" smtClean="0"/>
              <a:t> depuis novembre 2009!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0034" y="5330153"/>
            <a:ext cx="82153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fr-FR" sz="2800" dirty="0" smtClean="0">
                <a:latin typeface="Calibri" pitchFamily="34" charset="0"/>
              </a:rPr>
              <a:t>  18 à 24 mois à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3,5 </a:t>
            </a:r>
            <a:r>
              <a:rPr lang="fr-FR" sz="2800" dirty="0" err="1" smtClean="0">
                <a:latin typeface="Calibri" pitchFamily="34" charset="0"/>
              </a:rPr>
              <a:t>TeV</a:t>
            </a:r>
            <a:r>
              <a:rPr lang="fr-FR" sz="2800" dirty="0" smtClean="0">
                <a:latin typeface="Calibri" pitchFamily="34" charset="0"/>
              </a:rPr>
              <a:t> d</a:t>
            </a:r>
            <a:r>
              <a:rPr lang="en-GB" sz="2800" dirty="0" err="1" smtClean="0">
                <a:latin typeface="Calibri" pitchFamily="34" charset="0"/>
              </a:rPr>
              <a:t>ès</a:t>
            </a:r>
            <a:r>
              <a:rPr lang="en-GB" sz="2800" dirty="0" smtClean="0">
                <a:latin typeface="Calibri" pitchFamily="34" charset="0"/>
              </a:rPr>
              <a:t> f</a:t>
            </a:r>
            <a:r>
              <a:rPr lang="fr-FR" sz="2800" dirty="0" smtClean="0">
                <a:latin typeface="Calibri" pitchFamily="34" charset="0"/>
              </a:rPr>
              <a:t>é</a:t>
            </a:r>
            <a:r>
              <a:rPr lang="en-GB" sz="2800" dirty="0" err="1" smtClean="0">
                <a:latin typeface="Calibri" pitchFamily="34" charset="0"/>
              </a:rPr>
              <a:t>vrier</a:t>
            </a:r>
            <a:r>
              <a:rPr lang="en-GB" sz="2800" dirty="0" smtClean="0">
                <a:latin typeface="Calibri" pitchFamily="34" charset="0"/>
              </a:rPr>
              <a:t> 2010</a:t>
            </a:r>
            <a:endParaRPr lang="fr-FR" sz="2800" dirty="0" smtClean="0">
              <a:latin typeface="Calibri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fr-FR" sz="2800" dirty="0" smtClean="0">
                <a:latin typeface="Calibri" pitchFamily="34" charset="0"/>
              </a:rPr>
              <a:t>  Suivi d’une longue </a:t>
            </a:r>
            <a:r>
              <a:rPr lang="fr-FR" sz="2800" dirty="0" err="1" smtClean="0">
                <a:latin typeface="Calibri" pitchFamily="34" charset="0"/>
              </a:rPr>
              <a:t>pé</a:t>
            </a:r>
            <a:r>
              <a:rPr lang="en-GB" sz="2800" dirty="0" err="1" smtClean="0">
                <a:latin typeface="Calibri" pitchFamily="34" charset="0"/>
              </a:rPr>
              <a:t>riode</a:t>
            </a:r>
            <a:r>
              <a:rPr lang="fr-FR" sz="2800" dirty="0" smtClean="0">
                <a:latin typeface="Calibri" pitchFamily="34" charset="0"/>
              </a:rPr>
              <a:t> de maintenance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800" dirty="0" smtClean="0">
                <a:latin typeface="Calibri" pitchFamily="34" charset="0"/>
              </a:rPr>
              <a:t>  Exploitation à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7,5 </a:t>
            </a:r>
            <a:r>
              <a:rPr lang="fr-FR" sz="2800" dirty="0" err="1" smtClean="0">
                <a:latin typeface="Calibri" pitchFamily="34" charset="0"/>
              </a:rPr>
              <a:t>Tev</a:t>
            </a:r>
            <a:r>
              <a:rPr lang="fr-FR" sz="2800" dirty="0" smtClean="0">
                <a:latin typeface="Calibri" pitchFamily="34" charset="0"/>
              </a:rPr>
              <a:t> dès 2012?</a:t>
            </a:r>
            <a:endParaRPr lang="fr-FR" sz="2800" dirty="0">
              <a:latin typeface="Calibri" pitchFamily="34" charset="0"/>
            </a:endParaRPr>
          </a:p>
        </p:txBody>
      </p:sp>
      <p:pic>
        <p:nvPicPr>
          <p:cNvPr id="1028" name="Picture 4" descr="http://mediaarchive.cern.ch/MediaArchive/Photo/Public/2009/0911200/0911200_02/0911200_02-A5-at-72-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0864">
            <a:off x="4580040" y="2199376"/>
            <a:ext cx="3857652" cy="2656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http://mediaarchive.cern.ch/MediaArchive/Photo/Public/2009/0912231/0912231_01/0912231_01-A4-at-144-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924094"/>
            <a:ext cx="4716379" cy="3076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RNLogoWithFrame_211x208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66000"/>
          </a:blip>
          <a:srcRect l="3232" t="1639" r="3038" b="1639"/>
          <a:stretch>
            <a:fillRect/>
          </a:stretch>
        </p:blipFill>
        <p:spPr>
          <a:xfrm>
            <a:off x="4071934" y="1428736"/>
            <a:ext cx="6286544" cy="6394933"/>
          </a:xfrm>
          <a:prstGeom prst="rect">
            <a:avLst/>
          </a:prstGeo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" y="1785938"/>
            <a:ext cx="82867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Laboratoire de recherche fondamentale</a:t>
            </a:r>
            <a:endParaRPr lang="fr-FR" sz="2800" dirty="0">
              <a:latin typeface="Calibri" pitchFamily="34" charset="0"/>
            </a:endParaRPr>
          </a:p>
          <a:p>
            <a:pPr marL="0" lvl="1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La plus grande collaboration scientifique au monde</a:t>
            </a:r>
            <a:endParaRPr lang="fr-FR" sz="2800" dirty="0">
              <a:latin typeface="Calibri" pitchFamily="34" charset="0"/>
            </a:endParaRPr>
          </a:p>
          <a:p>
            <a:pPr marL="0" lvl="1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Repousser les limites de la technologie</a:t>
            </a:r>
            <a:endParaRPr lang="fr-FR" sz="2800" dirty="0">
              <a:latin typeface="Calibri" pitchFamily="34" charset="0"/>
            </a:endParaRPr>
          </a:p>
          <a:p>
            <a:pPr marL="0" lvl="1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De nombreuses applications pratiques</a:t>
            </a:r>
            <a:endParaRPr lang="fr-FR" sz="2800" dirty="0">
              <a:latin typeface="Calibri" pitchFamily="34" charset="0"/>
            </a:endParaRPr>
          </a:p>
          <a:p>
            <a:pPr marL="0" lvl="1"/>
            <a:endParaRPr lang="fr-FR" sz="2800" dirty="0" smtClean="0">
              <a:latin typeface="Calibri" pitchFamily="34" charset="0"/>
            </a:endParaRPr>
          </a:p>
          <a:p>
            <a:pPr marL="0" lvl="1"/>
            <a:r>
              <a:rPr lang="fr-FR" sz="2800" i="1" dirty="0" smtClean="0">
                <a:solidFill>
                  <a:schemeClr val="accent1"/>
                </a:solidFill>
                <a:latin typeface="Calibri" pitchFamily="34" charset="0"/>
              </a:rPr>
              <a:t>Visitez nos sites web:</a:t>
            </a:r>
            <a:r>
              <a:rPr lang="fr-FR" sz="2800" i="1" dirty="0" smtClean="0">
                <a:latin typeface="Calibri" pitchFamily="34" charset="0"/>
              </a:rPr>
              <a:t/>
            </a:r>
            <a:br>
              <a:rPr lang="fr-FR" sz="2800" i="1" dirty="0" smtClean="0">
                <a:latin typeface="Calibri" pitchFamily="34" charset="0"/>
              </a:rPr>
            </a:br>
            <a:r>
              <a:rPr lang="fr-FR" sz="2800" dirty="0" smtClean="0">
                <a:latin typeface="Calibri" pitchFamily="34" charset="0"/>
              </a:rPr>
              <a:t>Informations: 	www.cern.ch</a:t>
            </a:r>
          </a:p>
          <a:p>
            <a:pPr marL="0" lvl="1"/>
            <a:r>
              <a:rPr lang="fr-FR" sz="2800" dirty="0" smtClean="0">
                <a:latin typeface="Calibri" pitchFamily="34" charset="0"/>
              </a:rPr>
              <a:t>CERN TV</a:t>
            </a:r>
            <a:r>
              <a:rPr lang="en-GB" sz="2800" dirty="0" smtClean="0">
                <a:latin typeface="Calibri" pitchFamily="34" charset="0"/>
              </a:rPr>
              <a:t>:	 	www.youtube.com/cern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err="1" smtClean="0">
                <a:latin typeface="Calibri" pitchFamily="34" charset="0"/>
              </a:rPr>
              <a:t>Recrutement</a:t>
            </a:r>
            <a:r>
              <a:rPr lang="en-GB" sz="2800" dirty="0" smtClean="0">
                <a:latin typeface="Calibri" pitchFamily="34" charset="0"/>
              </a:rPr>
              <a:t>:	www.cern.ch/jobs</a:t>
            </a:r>
            <a:br>
              <a:rPr lang="en-GB" sz="2800" dirty="0" smtClean="0">
                <a:latin typeface="Calibri" pitchFamily="34" charset="0"/>
              </a:rPr>
            </a:br>
            <a:endParaRPr lang="fr-FR" sz="2800" dirty="0" smtClean="0">
              <a:latin typeface="Calibri" pitchFamily="34" charset="0"/>
            </a:endParaRPr>
          </a:p>
          <a:p>
            <a:pPr marL="0" lvl="1" algn="ctr"/>
            <a:r>
              <a:rPr lang="fr-FR" sz="2800" i="1" dirty="0" smtClean="0">
                <a:solidFill>
                  <a:schemeClr val="tx2"/>
                </a:solidFill>
                <a:latin typeface="Calibri" pitchFamily="34" charset="0"/>
              </a:rPr>
              <a:t>Merci!</a:t>
            </a:r>
            <a:endParaRPr lang="fr-FR" sz="2800" i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42875" y="928688"/>
            <a:ext cx="9001125" cy="785812"/>
          </a:xfrm>
        </p:spPr>
        <p:txBody>
          <a:bodyPr anchor="t"/>
          <a:lstStyle/>
          <a:p>
            <a:pPr eaLnBrk="1" hangingPunct="1"/>
            <a:r>
              <a:rPr lang="fr-FR" dirty="0" err="1" smtClean="0"/>
              <a:t>Commenç</a:t>
            </a:r>
            <a:r>
              <a:rPr lang="en-GB" dirty="0" err="1" smtClean="0"/>
              <a:t>ons</a:t>
            </a:r>
            <a:r>
              <a:rPr lang="en-GB" dirty="0" smtClean="0"/>
              <a:t> par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présentation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43240" y="2714620"/>
            <a:ext cx="3071834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Quoi?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Pourquoi?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Comment?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Et alors?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endParaRPr lang="fr-FR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dirty="0" smtClean="0"/>
              <a:t>Quoi?</a:t>
            </a:r>
            <a:endParaRPr lang="fr-FR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00379" y="2071688"/>
            <a:ext cx="2143125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spc="-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  <a:r>
              <a:rPr lang="fr-FR" sz="3200" spc="-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uropean</a:t>
            </a:r>
            <a:endParaRPr lang="en-GB" sz="3200" spc="-3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ouncil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N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uclear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esearch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2875" y="2071688"/>
            <a:ext cx="32146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400" spc="-300" dirty="0">
                <a:latin typeface="Calibri" pitchFamily="34" charset="0"/>
              </a:rPr>
              <a:t>C</a:t>
            </a:r>
            <a:r>
              <a:rPr lang="fr-FR" sz="3200" spc="-300" dirty="0">
                <a:latin typeface="Calibri" pitchFamily="34" charset="0"/>
              </a:rPr>
              <a:t>onseil</a:t>
            </a:r>
            <a:br>
              <a:rPr lang="fr-FR" sz="3200" spc="-300" dirty="0">
                <a:latin typeface="Calibri" pitchFamily="34" charset="0"/>
              </a:rPr>
            </a:br>
            <a:r>
              <a:rPr lang="fr-FR" sz="4400" spc="-300" dirty="0" err="1">
                <a:latin typeface="Calibri" pitchFamily="34" charset="0"/>
              </a:rPr>
              <a:t>E</a:t>
            </a:r>
            <a:r>
              <a:rPr lang="fr-FR" sz="3200" spc="-300" dirty="0" err="1">
                <a:latin typeface="Calibri" pitchFamily="34" charset="0"/>
              </a:rPr>
              <a:t>uropé</a:t>
            </a:r>
            <a:r>
              <a:rPr lang="en-GB" sz="3200" spc="-300" dirty="0">
                <a:latin typeface="Calibri" pitchFamily="34" charset="0"/>
              </a:rPr>
              <a:t>en pour la</a:t>
            </a:r>
            <a:br>
              <a:rPr lang="en-GB" sz="3200" spc="-300" dirty="0">
                <a:latin typeface="Calibri" pitchFamily="34" charset="0"/>
              </a:rPr>
            </a:br>
            <a:r>
              <a:rPr lang="en-GB" sz="4400" spc="-300" dirty="0" err="1">
                <a:latin typeface="Calibri" pitchFamily="34" charset="0"/>
              </a:rPr>
              <a:t>R</a:t>
            </a:r>
            <a:r>
              <a:rPr lang="en-GB" sz="3200" spc="-300" dirty="0" err="1">
                <a:latin typeface="Calibri" pitchFamily="34" charset="0"/>
              </a:rPr>
              <a:t>echerche</a:t>
            </a:r>
            <a:r>
              <a:rPr lang="en-GB" sz="3200" spc="-300" dirty="0">
                <a:latin typeface="Calibri" pitchFamily="34" charset="0"/>
              </a:rPr>
              <a:t/>
            </a:r>
            <a:br>
              <a:rPr lang="en-GB" sz="3200" spc="-300" dirty="0">
                <a:latin typeface="Calibri" pitchFamily="34" charset="0"/>
              </a:rPr>
            </a:br>
            <a:r>
              <a:rPr lang="en-GB" sz="4400" spc="-300" dirty="0" err="1">
                <a:latin typeface="Calibri" pitchFamily="34" charset="0"/>
              </a:rPr>
              <a:t>N</a:t>
            </a:r>
            <a:r>
              <a:rPr lang="en-GB" sz="3200" spc="-300" dirty="0" err="1">
                <a:latin typeface="Calibri" pitchFamily="34" charset="0"/>
              </a:rPr>
              <a:t>ucl</a:t>
            </a:r>
            <a:r>
              <a:rPr lang="fr-FR" sz="3200" spc="-300" dirty="0">
                <a:latin typeface="Calibri" pitchFamily="34" charset="0"/>
              </a:rPr>
              <a:t>é</a:t>
            </a:r>
            <a:r>
              <a:rPr lang="en-GB" sz="3200" spc="-300" dirty="0" err="1">
                <a:latin typeface="Calibri" pitchFamily="34" charset="0"/>
              </a:rPr>
              <a:t>aire</a:t>
            </a:r>
            <a:endParaRPr lang="en-GB" sz="3200" spc="-300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00385" y="2071688"/>
            <a:ext cx="3071813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spc="-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  <a:r>
              <a:rPr lang="fr-FR" sz="3200" spc="-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uropean</a:t>
            </a:r>
            <a:endParaRPr lang="en-GB" sz="3200" spc="-3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rgbClr val="FF0000"/>
                </a:solidFill>
                <a:latin typeface="+mn-lt"/>
                <a:cs typeface="+mn-cs"/>
              </a:rPr>
              <a:t>O</a:t>
            </a:r>
            <a:r>
              <a:rPr lang="en-GB" sz="3200" spc="-300" dirty="0">
                <a:solidFill>
                  <a:srgbClr val="FF0000"/>
                </a:solidFill>
                <a:latin typeface="+mn-lt"/>
                <a:cs typeface="+mn-cs"/>
              </a:rPr>
              <a:t>rganization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N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uclear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esearch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2875" y="2071688"/>
            <a:ext cx="2857489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400" spc="-300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fr-FR" sz="3200" spc="-300" dirty="0">
                <a:solidFill>
                  <a:srgbClr val="FF0000"/>
                </a:solidFill>
                <a:latin typeface="Calibri" pitchFamily="34" charset="0"/>
              </a:rPr>
              <a:t>rganisation</a:t>
            </a:r>
            <a:r>
              <a:rPr lang="fr-FR" sz="3200" spc="-300" dirty="0">
                <a:latin typeface="Calibri" pitchFamily="34" charset="0"/>
              </a:rPr>
              <a:t/>
            </a:r>
            <a:br>
              <a:rPr lang="fr-FR" sz="3200" spc="-300" dirty="0">
                <a:latin typeface="Calibri" pitchFamily="34" charset="0"/>
              </a:rPr>
            </a:br>
            <a:r>
              <a:rPr lang="fr-FR" sz="4400" spc="-300" dirty="0" err="1">
                <a:latin typeface="Calibri" pitchFamily="34" charset="0"/>
              </a:rPr>
              <a:t>E</a:t>
            </a:r>
            <a:r>
              <a:rPr lang="fr-FR" sz="3200" spc="-300" dirty="0" err="1">
                <a:latin typeface="Calibri" pitchFamily="34" charset="0"/>
              </a:rPr>
              <a:t>uropé</a:t>
            </a:r>
            <a:r>
              <a:rPr lang="en-GB" sz="3200" spc="-300" dirty="0" err="1">
                <a:latin typeface="Calibri" pitchFamily="34" charset="0"/>
              </a:rPr>
              <a:t>enne</a:t>
            </a:r>
            <a:r>
              <a:rPr lang="en-GB" sz="3200" spc="-300" dirty="0">
                <a:latin typeface="Calibri" pitchFamily="34" charset="0"/>
              </a:rPr>
              <a:t> pour la</a:t>
            </a:r>
            <a:br>
              <a:rPr lang="en-GB" sz="3200" spc="-300" dirty="0">
                <a:latin typeface="Calibri" pitchFamily="34" charset="0"/>
              </a:rPr>
            </a:br>
            <a:r>
              <a:rPr lang="en-GB" sz="4400" spc="-300" dirty="0" err="1">
                <a:latin typeface="Calibri" pitchFamily="34" charset="0"/>
              </a:rPr>
              <a:t>R</a:t>
            </a:r>
            <a:r>
              <a:rPr lang="en-GB" sz="3200" spc="-300" dirty="0" err="1">
                <a:latin typeface="Calibri" pitchFamily="34" charset="0"/>
              </a:rPr>
              <a:t>echerche</a:t>
            </a:r>
            <a:r>
              <a:rPr lang="en-GB" sz="3200" spc="-300" dirty="0">
                <a:latin typeface="Calibri" pitchFamily="34" charset="0"/>
              </a:rPr>
              <a:t/>
            </a:r>
            <a:br>
              <a:rPr lang="en-GB" sz="3200" spc="-300" dirty="0">
                <a:latin typeface="Calibri" pitchFamily="34" charset="0"/>
              </a:rPr>
            </a:br>
            <a:r>
              <a:rPr lang="en-GB" sz="4400" spc="-300" dirty="0" err="1">
                <a:latin typeface="Calibri" pitchFamily="34" charset="0"/>
              </a:rPr>
              <a:t>N</a:t>
            </a:r>
            <a:r>
              <a:rPr lang="en-GB" sz="3200" spc="-300" dirty="0" err="1">
                <a:latin typeface="Calibri" pitchFamily="34" charset="0"/>
              </a:rPr>
              <a:t>ucl</a:t>
            </a:r>
            <a:r>
              <a:rPr lang="fr-FR" sz="3200" spc="-300" dirty="0">
                <a:latin typeface="Calibri" pitchFamily="34" charset="0"/>
              </a:rPr>
              <a:t>é</a:t>
            </a:r>
            <a:r>
              <a:rPr lang="en-GB" sz="3200" spc="-300" dirty="0" err="1">
                <a:latin typeface="Calibri" pitchFamily="34" charset="0"/>
              </a:rPr>
              <a:t>aire</a:t>
            </a:r>
            <a:endParaRPr lang="en-GB" sz="3200" spc="-300" dirty="0">
              <a:latin typeface="Calibri" pitchFamily="34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2875" y="928688"/>
            <a:ext cx="7358063" cy="785812"/>
          </a:xfrm>
        </p:spPr>
        <p:txBody>
          <a:bodyPr anchor="t"/>
          <a:lstStyle/>
          <a:p>
            <a:pPr eaLnBrk="1" hangingPunct="1"/>
            <a:r>
              <a:rPr lang="fr-FR" sz="4400" dirty="0" smtClean="0"/>
              <a:t>Ce que signifie «         »?</a:t>
            </a:r>
            <a:endParaRPr lang="fr-FR" dirty="0" smtClean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86182" y="928688"/>
            <a:ext cx="1431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CERN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86182" y="928688"/>
            <a:ext cx="485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71932" y="928688"/>
            <a:ext cx="460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67207" y="928688"/>
            <a:ext cx="4905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65657" y="928688"/>
            <a:ext cx="549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5074" y="928670"/>
            <a:ext cx="27146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1952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15074" y="928670"/>
            <a:ext cx="267970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1954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42876" y="564357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2400" i="1" dirty="0" smtClean="0">
                <a:solidFill>
                  <a:srgbClr val="376092"/>
                </a:solidFill>
              </a:rPr>
              <a:t>Laboratoire Europ</a:t>
            </a:r>
            <a:r>
              <a:rPr lang="en-GB" sz="2400" i="1" dirty="0" err="1" smtClean="0">
                <a:solidFill>
                  <a:srgbClr val="376092"/>
                </a:solidFill>
              </a:rPr>
              <a:t>éen</a:t>
            </a:r>
            <a:endParaRPr lang="fr-FR" sz="2400" i="1" dirty="0" smtClean="0">
              <a:solidFill>
                <a:srgbClr val="376092"/>
              </a:solidFill>
            </a:endParaRPr>
          </a:p>
          <a:p>
            <a:pPr>
              <a:defRPr/>
            </a:pPr>
            <a:r>
              <a:rPr lang="fr-FR" sz="2400" i="1" dirty="0" smtClean="0">
                <a:solidFill>
                  <a:srgbClr val="376092"/>
                </a:solidFill>
              </a:rPr>
              <a:t>pour la Physique des Particules</a:t>
            </a:r>
            <a:endParaRPr lang="fr-FR" sz="2400" i="1" dirty="0">
              <a:solidFill>
                <a:srgbClr val="376092"/>
              </a:solidFill>
            </a:endParaRPr>
          </a:p>
        </p:txBody>
      </p:sp>
      <p:pic>
        <p:nvPicPr>
          <p:cNvPr id="21" name="History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929190" y="3643314"/>
            <a:ext cx="3931200" cy="29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History2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929190" y="3643314"/>
            <a:ext cx="3931200" cy="29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3974 0.171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8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42726 0.2666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13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46111 0.361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49705 0.455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7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94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19" grpId="0"/>
      <p:bldP spid="19" grpId="1"/>
      <p:bldP spid="20" grpId="0" build="allAtOnce"/>
      <p:bldP spid="25" grpId="0"/>
      <p:bldP spid="18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2" grpId="0"/>
      <p:bldP spid="22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928813"/>
            <a:ext cx="5794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42875" y="928688"/>
            <a:ext cx="9001125" cy="785812"/>
          </a:xfrm>
        </p:spPr>
        <p:txBody>
          <a:bodyPr anchor="t"/>
          <a:lstStyle/>
          <a:p>
            <a:pPr eaLnBrk="1" hangingPunct="1"/>
            <a:r>
              <a:rPr lang="fr-FR" spc="-100" dirty="0" smtClean="0"/>
              <a:t>Le </a:t>
            </a:r>
            <a:r>
              <a:rPr lang="fr-FR" spc="-100" dirty="0" smtClean="0">
                <a:solidFill>
                  <a:srgbClr val="FF0000"/>
                </a:solidFill>
              </a:rPr>
              <a:t>plus grand</a:t>
            </a:r>
            <a:r>
              <a:rPr lang="fr-FR" spc="-100" dirty="0" smtClean="0"/>
              <a:t> labo en physique des particules au monde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313" y="5325912"/>
            <a:ext cx="2610676" cy="14234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000" indent="-266700"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+mn-lt"/>
                <a:cs typeface="+mn-cs"/>
              </a:rPr>
              <a:t>20 </a:t>
            </a:r>
            <a:r>
              <a:rPr lang="fr-FR" dirty="0" err="1" smtClean="0">
                <a:solidFill>
                  <a:schemeClr val="tx2"/>
                </a:solidFill>
                <a:latin typeface="+mn-lt"/>
                <a:cs typeface="+mn-cs"/>
              </a:rPr>
              <a:t>Etats</a:t>
            </a:r>
            <a:r>
              <a:rPr lang="fr-FR" dirty="0" smtClean="0">
                <a:solidFill>
                  <a:schemeClr val="tx2"/>
                </a:solidFill>
                <a:latin typeface="+mn-lt"/>
                <a:cs typeface="+mn-cs"/>
              </a:rPr>
              <a:t> Membres</a:t>
            </a:r>
            <a:endParaRPr lang="fr-FR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1100" dirty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fr-FR" sz="1100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fr-FR" sz="1100" dirty="0"/>
              <a:t> </a:t>
            </a:r>
            <a:r>
              <a:rPr lang="fr-FR" sz="1100" dirty="0">
                <a:latin typeface="+mn-lt"/>
              </a:rPr>
              <a:t>Allemagne, </a:t>
            </a:r>
            <a:r>
              <a:rPr lang="fr-FR" sz="1100" dirty="0" smtClean="0">
                <a:latin typeface="+mn-lt"/>
                <a:cs typeface="+mn-cs"/>
              </a:rPr>
              <a:t>Autriche, Belgique, Bulgarie, Danemark, </a:t>
            </a:r>
            <a:r>
              <a:rPr lang="fr-FR" sz="1100" dirty="0">
                <a:latin typeface="+mn-lt"/>
              </a:rPr>
              <a:t>Espagne, </a:t>
            </a:r>
            <a:r>
              <a:rPr lang="fr-FR" sz="1100" dirty="0" smtClean="0">
                <a:latin typeface="+mn-lt"/>
                <a:cs typeface="+mn-cs"/>
              </a:rPr>
              <a:t>Finlande, </a:t>
            </a:r>
            <a:r>
              <a:rPr lang="fr-FR" sz="1100" dirty="0">
                <a:latin typeface="+mn-lt"/>
                <a:cs typeface="+mn-cs"/>
              </a:rPr>
              <a:t>France, </a:t>
            </a:r>
            <a:r>
              <a:rPr lang="fr-FR" sz="1100" dirty="0" smtClean="0">
                <a:latin typeface="+mn-lt"/>
                <a:cs typeface="+mn-cs"/>
              </a:rPr>
              <a:t>Grèce</a:t>
            </a:r>
            <a:r>
              <a:rPr lang="fr-FR" sz="1100" dirty="0">
                <a:latin typeface="+mn-lt"/>
                <a:cs typeface="+mn-cs"/>
              </a:rPr>
              <a:t>, </a:t>
            </a:r>
            <a:r>
              <a:rPr lang="fr-FR" sz="1100" dirty="0" smtClean="0">
                <a:latin typeface="+mn-lt"/>
              </a:rPr>
              <a:t>Hongrie, </a:t>
            </a:r>
            <a:r>
              <a:rPr lang="fr-FR" sz="1100" dirty="0" smtClean="0">
                <a:latin typeface="+mn-lt"/>
                <a:cs typeface="+mn-cs"/>
              </a:rPr>
              <a:t>Italie, </a:t>
            </a:r>
            <a:r>
              <a:rPr lang="fr-FR" sz="1100" dirty="0" err="1" smtClean="0">
                <a:latin typeface="+mn-lt"/>
                <a:cs typeface="+mn-cs"/>
              </a:rPr>
              <a:t>Norvè</a:t>
            </a:r>
            <a:r>
              <a:rPr lang="en-GB" sz="1100" dirty="0" err="1" smtClean="0">
                <a:latin typeface="+mn-lt"/>
                <a:cs typeface="+mn-cs"/>
              </a:rPr>
              <a:t>ge</a:t>
            </a:r>
            <a:r>
              <a:rPr lang="fr-FR" sz="1100" dirty="0" smtClean="0">
                <a:latin typeface="+mn-lt"/>
                <a:cs typeface="+mn-cs"/>
              </a:rPr>
              <a:t>, </a:t>
            </a:r>
            <a:r>
              <a:rPr lang="fr-FR" sz="1100" dirty="0">
                <a:latin typeface="+mn-lt"/>
              </a:rPr>
              <a:t>Pays-Bas, </a:t>
            </a:r>
            <a:r>
              <a:rPr lang="fr-FR" sz="1100" dirty="0" smtClean="0">
                <a:latin typeface="+mn-lt"/>
                <a:cs typeface="+mn-cs"/>
              </a:rPr>
              <a:t>Pologne, Portugal, </a:t>
            </a:r>
            <a:r>
              <a:rPr lang="fr-FR" sz="1100" dirty="0" smtClean="0">
                <a:latin typeface="+mn-lt"/>
              </a:rPr>
              <a:t>Ré</a:t>
            </a:r>
            <a:r>
              <a:rPr lang="en-GB" sz="1100" dirty="0" err="1">
                <a:latin typeface="+mn-lt"/>
              </a:rPr>
              <a:t>publique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tch</a:t>
            </a:r>
            <a:r>
              <a:rPr lang="fr-FR" sz="1100" dirty="0">
                <a:latin typeface="+mn-lt"/>
              </a:rPr>
              <a:t>è</a:t>
            </a:r>
            <a:r>
              <a:rPr lang="en-GB" sz="1100" dirty="0" err="1">
                <a:latin typeface="+mn-lt"/>
              </a:rPr>
              <a:t>que</a:t>
            </a:r>
            <a:r>
              <a:rPr lang="fr-FR" sz="1100" dirty="0">
                <a:latin typeface="+mn-lt"/>
              </a:rPr>
              <a:t>, </a:t>
            </a:r>
            <a:r>
              <a:rPr lang="fr-FR" sz="1100" dirty="0" smtClean="0">
                <a:latin typeface="+mn-lt"/>
              </a:rPr>
              <a:t>Royaume-Uni, </a:t>
            </a:r>
            <a:r>
              <a:rPr lang="fr-FR" sz="1100" dirty="0" smtClean="0">
                <a:latin typeface="+mn-lt"/>
                <a:cs typeface="+mn-cs"/>
              </a:rPr>
              <a:t>Slovaquie, </a:t>
            </a:r>
            <a:r>
              <a:rPr lang="fr-FR" sz="1100" dirty="0" err="1" smtClean="0">
                <a:latin typeface="+mn-lt"/>
                <a:cs typeface="+mn-cs"/>
              </a:rPr>
              <a:t>Suè</a:t>
            </a:r>
            <a:r>
              <a:rPr lang="en-GB" sz="1100" dirty="0" smtClean="0">
                <a:latin typeface="+mn-lt"/>
                <a:cs typeface="+mn-cs"/>
              </a:rPr>
              <a:t>de</a:t>
            </a:r>
            <a:r>
              <a:rPr lang="fr-FR" sz="1100" dirty="0" smtClean="0">
                <a:latin typeface="+mn-lt"/>
                <a:cs typeface="+mn-cs"/>
              </a:rPr>
              <a:t>, Suisse</a:t>
            </a:r>
            <a:endParaRPr lang="fr-FR" sz="1100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9771" y="1714761"/>
            <a:ext cx="199823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</a:rPr>
              <a:t>Budget annue</a:t>
            </a:r>
            <a:r>
              <a:rPr lang="fr-FR" sz="2400" dirty="0">
                <a:solidFill>
                  <a:schemeClr val="tx2"/>
                </a:solidFill>
                <a:latin typeface="Calibri" pitchFamily="34" charset="0"/>
              </a:rPr>
              <a:t>l</a:t>
            </a:r>
            <a:r>
              <a:rPr lang="fr-FR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400" dirty="0">
                <a:latin typeface="Calibri" pitchFamily="34" charset="0"/>
              </a:rPr>
              <a:t>e</a:t>
            </a:r>
            <a:r>
              <a:rPr lang="fr-FR" sz="1400" dirty="0" smtClean="0">
                <a:latin typeface="Calibri" pitchFamily="34" charset="0"/>
              </a:rPr>
              <a:t>n </a:t>
            </a:r>
            <a:r>
              <a:rPr lang="fr-FR" sz="1400" dirty="0" smtClean="0">
                <a:latin typeface="Calibri" pitchFamily="34" charset="0"/>
              </a:rPr>
              <a:t>2011</a:t>
            </a:r>
            <a:r>
              <a:rPr lang="fr-FR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400" dirty="0" smtClean="0">
                <a:latin typeface="Calibri" pitchFamily="34" charset="0"/>
              </a:rPr>
              <a:t>10000MCHF (800 </a:t>
            </a:r>
            <a:r>
              <a:rPr lang="fr-FR" sz="1400" dirty="0" smtClean="0">
                <a:latin typeface="Calibri" pitchFamily="34" charset="0"/>
              </a:rPr>
              <a:t>MEUR)</a:t>
            </a:r>
            <a:endParaRPr lang="fr-FR" sz="14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fr-FR" sz="1400" i="1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fr-FR" sz="1400" i="1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fr-FR" sz="1400" i="1" dirty="0" smtClean="0">
                <a:latin typeface="Calibri" pitchFamily="34" charset="0"/>
              </a:rPr>
              <a:t>Financement externe</a:t>
            </a:r>
            <a:r>
              <a:rPr lang="fr-FR" sz="1400" i="1" dirty="0">
                <a:latin typeface="Calibri" pitchFamily="34" charset="0"/>
              </a:rPr>
              <a:t/>
            </a:r>
            <a:br>
              <a:rPr lang="fr-FR" sz="1400" i="1" dirty="0">
                <a:latin typeface="Calibri" pitchFamily="34" charset="0"/>
              </a:rPr>
            </a:br>
            <a:r>
              <a:rPr lang="fr-FR" sz="1400" i="1" dirty="0" smtClean="0">
                <a:latin typeface="Calibri" pitchFamily="34" charset="0"/>
              </a:rPr>
              <a:t>pour les </a:t>
            </a:r>
            <a:r>
              <a:rPr lang="fr-FR" sz="1400" i="1" dirty="0" err="1" smtClean="0">
                <a:latin typeface="Calibri" pitchFamily="34" charset="0"/>
              </a:rPr>
              <a:t>expé</a:t>
            </a:r>
            <a:r>
              <a:rPr lang="en-GB" sz="1400" i="1" dirty="0" err="1" smtClean="0">
                <a:latin typeface="Calibri" pitchFamily="34" charset="0"/>
              </a:rPr>
              <a:t>riences</a:t>
            </a:r>
            <a:endParaRPr lang="fr-FR" sz="1400" i="1" dirty="0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31659" y="5443325"/>
            <a:ext cx="228008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266700" algn="r">
              <a:tabLst>
                <a:tab pos="2236788" algn="l"/>
                <a:tab pos="3952875" algn="l"/>
                <a:tab pos="5740400" algn="l"/>
              </a:tabLst>
            </a:pPr>
            <a:r>
              <a:rPr lang="fr-FR" dirty="0" smtClean="0">
                <a:solidFill>
                  <a:schemeClr val="tx2"/>
                </a:solidFill>
                <a:latin typeface="Calibri" pitchFamily="34" charset="0"/>
              </a:rPr>
              <a:t>8 </a:t>
            </a:r>
            <a:r>
              <a:rPr lang="fr-FR" dirty="0" smtClean="0">
                <a:solidFill>
                  <a:schemeClr val="tx2"/>
                </a:solidFill>
                <a:latin typeface="Calibri" pitchFamily="34" charset="0"/>
              </a:rPr>
              <a:t>Observateurs</a:t>
            </a:r>
            <a:r>
              <a:rPr lang="fr-FR" sz="14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sz="14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sz="10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000" dirty="0" smtClean="0">
                <a:latin typeface="Calibri" pitchFamily="34" charset="0"/>
              </a:rPr>
              <a:t>Commission européenne, </a:t>
            </a:r>
            <a:r>
              <a:rPr lang="fr-FR" sz="1000" dirty="0">
                <a:latin typeface="Calibri" pitchFamily="34" charset="0"/>
              </a:rPr>
              <a:t>USA, </a:t>
            </a:r>
            <a:r>
              <a:rPr lang="fr-FR" sz="1000" dirty="0" err="1" smtClean="0">
                <a:latin typeface="Calibri" pitchFamily="34" charset="0"/>
              </a:rPr>
              <a:t>Fé</a:t>
            </a:r>
            <a:r>
              <a:rPr lang="en-GB" sz="1000" dirty="0" smtClean="0">
                <a:latin typeface="Calibri" pitchFamily="34" charset="0"/>
              </a:rPr>
              <a:t>d</a:t>
            </a:r>
            <a:r>
              <a:rPr lang="fr-FR" sz="1000" dirty="0" smtClean="0">
                <a:latin typeface="Calibri" pitchFamily="34" charset="0"/>
              </a:rPr>
              <a:t>é</a:t>
            </a:r>
            <a:r>
              <a:rPr lang="en-GB" sz="1000" dirty="0" smtClean="0">
                <a:latin typeface="Calibri" pitchFamily="34" charset="0"/>
              </a:rPr>
              <a:t>ration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>
                <a:latin typeface="Calibri" pitchFamily="34" charset="0"/>
              </a:rPr>
              <a:t>d</a:t>
            </a:r>
            <a:r>
              <a:rPr lang="fr-FR" sz="1000" dirty="0" smtClean="0">
                <a:latin typeface="Calibri" pitchFamily="34" charset="0"/>
              </a:rPr>
              <a:t>e Russie,</a:t>
            </a:r>
            <a:r>
              <a:rPr lang="fr-FR" sz="1000" dirty="0">
                <a:latin typeface="Calibri" pitchFamily="34" charset="0"/>
              </a:rPr>
              <a:t/>
            </a:r>
            <a:br>
              <a:rPr lang="fr-FR" sz="1000" dirty="0">
                <a:latin typeface="Calibri" pitchFamily="34" charset="0"/>
              </a:rPr>
            </a:br>
            <a:r>
              <a:rPr lang="fr-FR" sz="1000" dirty="0" smtClean="0">
                <a:latin typeface="Calibri" pitchFamily="34" charset="0"/>
              </a:rPr>
              <a:t>Inde, Israël</a:t>
            </a:r>
            <a:r>
              <a:rPr lang="fr-FR" sz="1000" dirty="0">
                <a:latin typeface="Calibri" pitchFamily="34" charset="0"/>
              </a:rPr>
              <a:t>, </a:t>
            </a:r>
            <a:r>
              <a:rPr lang="fr-FR" sz="1000" dirty="0" smtClean="0">
                <a:latin typeface="Calibri" pitchFamily="34" charset="0"/>
              </a:rPr>
              <a:t>Japon</a:t>
            </a:r>
            <a:r>
              <a:rPr lang="fr-FR" sz="1000" dirty="0">
                <a:latin typeface="Calibri" pitchFamily="34" charset="0"/>
              </a:rPr>
              <a:t>, </a:t>
            </a:r>
            <a:r>
              <a:rPr lang="fr-FR" sz="1000" dirty="0" smtClean="0">
                <a:latin typeface="Calibri" pitchFamily="34" charset="0"/>
              </a:rPr>
              <a:t>Turquie, </a:t>
            </a:r>
            <a:r>
              <a:rPr lang="fr-FR" sz="1000" dirty="0">
                <a:latin typeface="Calibri" pitchFamily="34" charset="0"/>
              </a:rPr>
              <a:t>UNESCO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73930" y="1714500"/>
            <a:ext cx="202719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542925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</a:rPr>
              <a:t>Personnel</a:t>
            </a:r>
            <a:endParaRPr lang="fr-FR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tabLst>
                <a:tab pos="542925" algn="l"/>
              </a:tabLst>
            </a:pPr>
            <a:r>
              <a:rPr lang="fr-FR" sz="1400" dirty="0" smtClean="0">
                <a:latin typeface="Calibri" pitchFamily="34" charset="0"/>
              </a:rPr>
              <a:t>2300</a:t>
            </a:r>
            <a:r>
              <a:rPr lang="fr-FR" sz="1400" dirty="0">
                <a:latin typeface="Calibri" pitchFamily="34" charset="0"/>
              </a:rPr>
              <a:t>	</a:t>
            </a:r>
            <a:r>
              <a:rPr lang="fr-FR" sz="1400" dirty="0" smtClean="0">
                <a:latin typeface="Calibri" pitchFamily="34" charset="0"/>
              </a:rPr>
              <a:t>	Titulaires</a:t>
            </a:r>
            <a:r>
              <a:rPr lang="fr-FR" sz="1400" dirty="0">
                <a:latin typeface="Calibri" pitchFamily="34" charset="0"/>
              </a:rPr>
              <a:t/>
            </a:r>
            <a:br>
              <a:rPr lang="fr-FR" sz="1400" dirty="0">
                <a:latin typeface="Calibri" pitchFamily="34" charset="0"/>
              </a:rPr>
            </a:br>
            <a:r>
              <a:rPr lang="fr-FR" sz="1400" dirty="0" smtClean="0">
                <a:latin typeface="Calibri" pitchFamily="34" charset="0"/>
              </a:rPr>
              <a:t>790</a:t>
            </a:r>
            <a:r>
              <a:rPr lang="fr-FR" sz="1400" dirty="0" smtClean="0">
                <a:latin typeface="Calibri" pitchFamily="34" charset="0"/>
              </a:rPr>
              <a:t>	</a:t>
            </a:r>
            <a:r>
              <a:rPr lang="fr-FR" sz="1400" dirty="0" smtClean="0">
                <a:latin typeface="Calibri" pitchFamily="34" charset="0"/>
              </a:rPr>
              <a:t>	Boursiers 			et Associés</a:t>
            </a:r>
            <a:r>
              <a:rPr lang="fr-FR" sz="1400" dirty="0">
                <a:latin typeface="Calibri" pitchFamily="34" charset="0"/>
              </a:rPr>
              <a:t/>
            </a:r>
            <a:br>
              <a:rPr lang="fr-FR" sz="1400" dirty="0">
                <a:latin typeface="Calibri" pitchFamily="34" charset="0"/>
              </a:rPr>
            </a:br>
            <a:r>
              <a:rPr lang="fr-FR" sz="1400" dirty="0">
                <a:latin typeface="Calibri" pitchFamily="34" charset="0"/>
              </a:rPr>
              <a:t>200	</a:t>
            </a:r>
            <a:r>
              <a:rPr lang="fr-FR" sz="1400" dirty="0" smtClean="0">
                <a:latin typeface="Calibri" pitchFamily="34" charset="0"/>
              </a:rPr>
              <a:t>	Etudiants</a:t>
            </a:r>
            <a:r>
              <a:rPr lang="fr-FR" sz="1400" dirty="0">
                <a:latin typeface="Calibri" pitchFamily="34" charset="0"/>
              </a:rPr>
              <a:t/>
            </a:r>
            <a:br>
              <a:rPr lang="fr-FR" sz="1400" dirty="0">
                <a:latin typeface="Calibri" pitchFamily="34" charset="0"/>
              </a:rPr>
            </a:br>
            <a:r>
              <a:rPr lang="fr-FR" sz="1400" dirty="0" smtClean="0">
                <a:latin typeface="Calibri" pitchFamily="34" charset="0"/>
              </a:rPr>
              <a:t>&gt;10000	</a:t>
            </a:r>
            <a:r>
              <a:rPr lang="fr-FR" sz="1400" dirty="0">
                <a:latin typeface="Calibri" pitchFamily="34" charset="0"/>
              </a:rPr>
              <a:t>	</a:t>
            </a:r>
            <a:r>
              <a:rPr lang="fr-FR" sz="1400" dirty="0" smtClean="0">
                <a:latin typeface="Calibri" pitchFamily="34" charset="0"/>
              </a:rPr>
              <a:t>Utilisateurs</a:t>
            </a:r>
            <a:r>
              <a:rPr lang="fr-FR" sz="1400" dirty="0">
                <a:latin typeface="Calibri" pitchFamily="34" charset="0"/>
              </a:rPr>
              <a:t/>
            </a:r>
            <a:br>
              <a:rPr lang="fr-FR" sz="1400" dirty="0">
                <a:latin typeface="Calibri" pitchFamily="34" charset="0"/>
              </a:rPr>
            </a:br>
            <a:r>
              <a:rPr lang="fr-FR" sz="1400" dirty="0">
                <a:latin typeface="Calibri" pitchFamily="34" charset="0"/>
              </a:rPr>
              <a:t>2000	</a:t>
            </a:r>
            <a:r>
              <a:rPr lang="fr-FR" sz="1400" dirty="0" smtClean="0">
                <a:latin typeface="Calibri" pitchFamily="34" charset="0"/>
              </a:rPr>
              <a:t>	Contractants</a:t>
            </a:r>
            <a:endParaRPr lang="fr-FR" sz="1400" dirty="0">
              <a:latin typeface="Calibri" pitchFamily="34" charset="0"/>
            </a:endParaRPr>
          </a:p>
        </p:txBody>
      </p:sp>
      <p:pic>
        <p:nvPicPr>
          <p:cNvPr id="11269" name="Picture 5" descr="http://oldstersview.files.wordpress.com/2006/08/cup-of-coff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643188"/>
            <a:ext cx="8794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645174" y="2428868"/>
            <a:ext cx="5427156" cy="2928958"/>
            <a:chOff x="230188" y="1514475"/>
            <a:chExt cx="8580437" cy="46307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559"/>
            <p:cNvSpPr>
              <a:spLocks/>
            </p:cNvSpPr>
            <p:nvPr/>
          </p:nvSpPr>
          <p:spPr bwMode="auto">
            <a:xfrm>
              <a:off x="4130675" y="2960688"/>
              <a:ext cx="109538" cy="169862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Freeform 560"/>
            <p:cNvSpPr>
              <a:spLocks/>
            </p:cNvSpPr>
            <p:nvPr/>
          </p:nvSpPr>
          <p:spPr bwMode="auto">
            <a:xfrm>
              <a:off x="4224338" y="2819400"/>
              <a:ext cx="185737" cy="358775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Freeform 561"/>
            <p:cNvSpPr>
              <a:spLocks/>
            </p:cNvSpPr>
            <p:nvPr/>
          </p:nvSpPr>
          <p:spPr bwMode="auto">
            <a:xfrm>
              <a:off x="5640388" y="1562100"/>
              <a:ext cx="434975" cy="542925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Freeform 562"/>
            <p:cNvSpPr>
              <a:spLocks/>
            </p:cNvSpPr>
            <p:nvPr/>
          </p:nvSpPr>
          <p:spPr bwMode="auto">
            <a:xfrm>
              <a:off x="4130675" y="2960688"/>
              <a:ext cx="109538" cy="169862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Freeform 563"/>
            <p:cNvSpPr>
              <a:spLocks/>
            </p:cNvSpPr>
            <p:nvPr/>
          </p:nvSpPr>
          <p:spPr bwMode="auto">
            <a:xfrm>
              <a:off x="5640388" y="1562100"/>
              <a:ext cx="434975" cy="542925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Freeform 564"/>
            <p:cNvSpPr>
              <a:spLocks/>
            </p:cNvSpPr>
            <p:nvPr/>
          </p:nvSpPr>
          <p:spPr bwMode="auto">
            <a:xfrm>
              <a:off x="5426075" y="4902200"/>
              <a:ext cx="155575" cy="342900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Freeform 565"/>
            <p:cNvSpPr>
              <a:spLocks/>
            </p:cNvSpPr>
            <p:nvPr/>
          </p:nvSpPr>
          <p:spPr bwMode="auto">
            <a:xfrm>
              <a:off x="6340475" y="4373563"/>
              <a:ext cx="46038" cy="63500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Freeform 566"/>
            <p:cNvSpPr>
              <a:spLocks/>
            </p:cNvSpPr>
            <p:nvPr/>
          </p:nvSpPr>
          <p:spPr bwMode="auto">
            <a:xfrm>
              <a:off x="7054850" y="4094163"/>
              <a:ext cx="46038" cy="47625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Freeform 567"/>
            <p:cNvSpPr>
              <a:spLocks/>
            </p:cNvSpPr>
            <p:nvPr/>
          </p:nvSpPr>
          <p:spPr bwMode="auto">
            <a:xfrm>
              <a:off x="6340475" y="4373563"/>
              <a:ext cx="46038" cy="63500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Freeform 568"/>
            <p:cNvSpPr>
              <a:spLocks/>
            </p:cNvSpPr>
            <p:nvPr/>
          </p:nvSpPr>
          <p:spPr bwMode="auto">
            <a:xfrm>
              <a:off x="7054850" y="4094163"/>
              <a:ext cx="46038" cy="47625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Freeform 569"/>
            <p:cNvSpPr>
              <a:spLocks/>
            </p:cNvSpPr>
            <p:nvPr/>
          </p:nvSpPr>
          <p:spPr bwMode="auto">
            <a:xfrm>
              <a:off x="7334250" y="3954463"/>
              <a:ext cx="31750" cy="93662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Freeform 570"/>
            <p:cNvSpPr>
              <a:spLocks/>
            </p:cNvSpPr>
            <p:nvPr/>
          </p:nvSpPr>
          <p:spPr bwMode="auto">
            <a:xfrm>
              <a:off x="7567613" y="3721100"/>
              <a:ext cx="46037" cy="61913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Freeform 571"/>
            <p:cNvSpPr>
              <a:spLocks/>
            </p:cNvSpPr>
            <p:nvPr/>
          </p:nvSpPr>
          <p:spPr bwMode="auto">
            <a:xfrm>
              <a:off x="7334250" y="3954463"/>
              <a:ext cx="31750" cy="93662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Freeform 572"/>
            <p:cNvSpPr>
              <a:spLocks/>
            </p:cNvSpPr>
            <p:nvPr/>
          </p:nvSpPr>
          <p:spPr bwMode="auto">
            <a:xfrm>
              <a:off x="7567613" y="3721100"/>
              <a:ext cx="46037" cy="61913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Freeform 573"/>
            <p:cNvSpPr>
              <a:spLocks/>
            </p:cNvSpPr>
            <p:nvPr/>
          </p:nvSpPr>
          <p:spPr bwMode="auto">
            <a:xfrm>
              <a:off x="7629525" y="3363913"/>
              <a:ext cx="341313" cy="373062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Freeform 574"/>
            <p:cNvSpPr>
              <a:spLocks/>
            </p:cNvSpPr>
            <p:nvPr/>
          </p:nvSpPr>
          <p:spPr bwMode="auto">
            <a:xfrm>
              <a:off x="7862888" y="3022600"/>
              <a:ext cx="61912" cy="29527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Freeform 575"/>
            <p:cNvSpPr>
              <a:spLocks/>
            </p:cNvSpPr>
            <p:nvPr/>
          </p:nvSpPr>
          <p:spPr bwMode="auto">
            <a:xfrm>
              <a:off x="8483600" y="5694363"/>
              <a:ext cx="171450" cy="2032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Freeform 576"/>
            <p:cNvSpPr>
              <a:spLocks/>
            </p:cNvSpPr>
            <p:nvPr/>
          </p:nvSpPr>
          <p:spPr bwMode="auto">
            <a:xfrm>
              <a:off x="7862888" y="3022600"/>
              <a:ext cx="61912" cy="29527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Freeform 577"/>
            <p:cNvSpPr>
              <a:spLocks/>
            </p:cNvSpPr>
            <p:nvPr/>
          </p:nvSpPr>
          <p:spPr bwMode="auto">
            <a:xfrm>
              <a:off x="8490744" y="5694363"/>
              <a:ext cx="171450" cy="2032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Freeform 578"/>
            <p:cNvSpPr>
              <a:spLocks/>
            </p:cNvSpPr>
            <p:nvPr/>
          </p:nvSpPr>
          <p:spPr bwMode="auto">
            <a:xfrm>
              <a:off x="8639175" y="5508625"/>
              <a:ext cx="125413" cy="2016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Freeform 579"/>
            <p:cNvSpPr>
              <a:spLocks/>
            </p:cNvSpPr>
            <p:nvPr/>
          </p:nvSpPr>
          <p:spPr bwMode="auto">
            <a:xfrm>
              <a:off x="7162800" y="4886325"/>
              <a:ext cx="979488" cy="746125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" name="Freeform 580"/>
            <p:cNvSpPr>
              <a:spLocks/>
            </p:cNvSpPr>
            <p:nvPr/>
          </p:nvSpPr>
          <p:spPr bwMode="auto">
            <a:xfrm>
              <a:off x="8646319" y="5508625"/>
              <a:ext cx="125413" cy="2016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Freeform 581"/>
            <p:cNvSpPr>
              <a:spLocks/>
            </p:cNvSpPr>
            <p:nvPr/>
          </p:nvSpPr>
          <p:spPr bwMode="auto">
            <a:xfrm>
              <a:off x="7162800" y="4886325"/>
              <a:ext cx="979488" cy="746125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" name="Freeform 582"/>
            <p:cNvSpPr>
              <a:spLocks/>
            </p:cNvSpPr>
            <p:nvPr/>
          </p:nvSpPr>
          <p:spPr bwMode="auto">
            <a:xfrm>
              <a:off x="7947819" y="5680075"/>
              <a:ext cx="77788" cy="10795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" name="Freeform 583"/>
            <p:cNvSpPr>
              <a:spLocks/>
            </p:cNvSpPr>
            <p:nvPr/>
          </p:nvSpPr>
          <p:spPr bwMode="auto">
            <a:xfrm>
              <a:off x="6743700" y="4467225"/>
              <a:ext cx="249238" cy="265113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" name="Freeform 584"/>
            <p:cNvSpPr>
              <a:spLocks/>
            </p:cNvSpPr>
            <p:nvPr/>
          </p:nvSpPr>
          <p:spPr bwMode="auto">
            <a:xfrm>
              <a:off x="7070725" y="4421188"/>
              <a:ext cx="231775" cy="263525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Freeform 585"/>
            <p:cNvSpPr>
              <a:spLocks/>
            </p:cNvSpPr>
            <p:nvPr/>
          </p:nvSpPr>
          <p:spPr bwMode="auto">
            <a:xfrm>
              <a:off x="7597775" y="4606925"/>
              <a:ext cx="450850" cy="249238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Freeform 586"/>
            <p:cNvSpPr>
              <a:spLocks/>
            </p:cNvSpPr>
            <p:nvPr/>
          </p:nvSpPr>
          <p:spPr bwMode="auto">
            <a:xfrm>
              <a:off x="7070725" y="4421188"/>
              <a:ext cx="231775" cy="263525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" name="Freeform 587"/>
            <p:cNvSpPr>
              <a:spLocks/>
            </p:cNvSpPr>
            <p:nvPr/>
          </p:nvSpPr>
          <p:spPr bwMode="auto">
            <a:xfrm>
              <a:off x="7597775" y="4606925"/>
              <a:ext cx="450850" cy="249238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" name="Freeform 588"/>
            <p:cNvSpPr>
              <a:spLocks/>
            </p:cNvSpPr>
            <p:nvPr/>
          </p:nvSpPr>
          <p:spPr bwMode="auto">
            <a:xfrm>
              <a:off x="7318375" y="4141788"/>
              <a:ext cx="139700" cy="1857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" name="Freeform 589"/>
            <p:cNvSpPr>
              <a:spLocks/>
            </p:cNvSpPr>
            <p:nvPr/>
          </p:nvSpPr>
          <p:spPr bwMode="auto">
            <a:xfrm>
              <a:off x="7380288" y="4359275"/>
              <a:ext cx="109537" cy="92075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" name="Freeform 590"/>
            <p:cNvSpPr>
              <a:spLocks/>
            </p:cNvSpPr>
            <p:nvPr/>
          </p:nvSpPr>
          <p:spPr bwMode="auto">
            <a:xfrm>
              <a:off x="7324725" y="4141788"/>
              <a:ext cx="139700" cy="1857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" name="Freeform 591"/>
            <p:cNvSpPr>
              <a:spLocks/>
            </p:cNvSpPr>
            <p:nvPr/>
          </p:nvSpPr>
          <p:spPr bwMode="auto">
            <a:xfrm>
              <a:off x="7380288" y="4359275"/>
              <a:ext cx="109537" cy="92075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" name="Freeform 592"/>
            <p:cNvSpPr>
              <a:spLocks/>
            </p:cNvSpPr>
            <p:nvPr/>
          </p:nvSpPr>
          <p:spPr bwMode="auto">
            <a:xfrm>
              <a:off x="7302500" y="4560888"/>
              <a:ext cx="141288" cy="171450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" name="Freeform 593"/>
            <p:cNvSpPr>
              <a:spLocks/>
            </p:cNvSpPr>
            <p:nvPr/>
          </p:nvSpPr>
          <p:spPr bwMode="auto">
            <a:xfrm>
              <a:off x="6977063" y="4762500"/>
              <a:ext cx="263525" cy="61913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" name="Freeform 594"/>
            <p:cNvSpPr>
              <a:spLocks/>
            </p:cNvSpPr>
            <p:nvPr/>
          </p:nvSpPr>
          <p:spPr bwMode="auto">
            <a:xfrm>
              <a:off x="2919413" y="3114675"/>
              <a:ext cx="155575" cy="187325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" name="Freeform 595"/>
            <p:cNvSpPr>
              <a:spLocks/>
            </p:cNvSpPr>
            <p:nvPr/>
          </p:nvSpPr>
          <p:spPr bwMode="auto">
            <a:xfrm>
              <a:off x="2266950" y="4016375"/>
              <a:ext cx="279400" cy="77788"/>
            </a:xfrm>
            <a:custGeom>
              <a:avLst/>
              <a:gdLst>
                <a:gd name="T0" fmla="*/ 2147483647 w 144"/>
                <a:gd name="T1" fmla="*/ 2147483647 h 40"/>
                <a:gd name="T2" fmla="*/ 2147483647 w 144"/>
                <a:gd name="T3" fmla="*/ 0 h 40"/>
                <a:gd name="T4" fmla="*/ 2147483647 w 144"/>
                <a:gd name="T5" fmla="*/ 0 h 40"/>
                <a:gd name="T6" fmla="*/ 2147483647 w 144"/>
                <a:gd name="T7" fmla="*/ 2147483647 h 40"/>
                <a:gd name="T8" fmla="*/ 2147483647 w 144"/>
                <a:gd name="T9" fmla="*/ 2147483647 h 40"/>
                <a:gd name="T10" fmla="*/ 2147483647 w 144"/>
                <a:gd name="T11" fmla="*/ 2147483647 h 40"/>
                <a:gd name="T12" fmla="*/ 2147483647 w 144"/>
                <a:gd name="T13" fmla="*/ 2147483647 h 40"/>
                <a:gd name="T14" fmla="*/ 2147483647 w 144"/>
                <a:gd name="T15" fmla="*/ 2147483647 h 40"/>
                <a:gd name="T16" fmla="*/ 2147483647 w 144"/>
                <a:gd name="T17" fmla="*/ 2147483647 h 40"/>
                <a:gd name="T18" fmla="*/ 2147483647 w 144"/>
                <a:gd name="T19" fmla="*/ 2147483647 h 40"/>
                <a:gd name="T20" fmla="*/ 2147483647 w 144"/>
                <a:gd name="T21" fmla="*/ 2147483647 h 40"/>
                <a:gd name="T22" fmla="*/ 2147483647 w 144"/>
                <a:gd name="T23" fmla="*/ 2147483647 h 40"/>
                <a:gd name="T24" fmla="*/ 2147483647 w 144"/>
                <a:gd name="T25" fmla="*/ 2147483647 h 40"/>
                <a:gd name="T26" fmla="*/ 2147483647 w 144"/>
                <a:gd name="T27" fmla="*/ 2147483647 h 40"/>
                <a:gd name="T28" fmla="*/ 0 w 144"/>
                <a:gd name="T29" fmla="*/ 2147483647 h 40"/>
                <a:gd name="T30" fmla="*/ 2147483647 w 144"/>
                <a:gd name="T31" fmla="*/ 2147483647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40"/>
                <a:gd name="T50" fmla="*/ 144 w 144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40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" name="Freeform 596"/>
            <p:cNvSpPr>
              <a:spLocks/>
            </p:cNvSpPr>
            <p:nvPr/>
          </p:nvSpPr>
          <p:spPr bwMode="auto">
            <a:xfrm>
              <a:off x="2546350" y="4110038"/>
              <a:ext cx="169863" cy="46037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" name="Freeform 597"/>
            <p:cNvSpPr>
              <a:spLocks/>
            </p:cNvSpPr>
            <p:nvPr/>
          </p:nvSpPr>
          <p:spPr bwMode="auto">
            <a:xfrm>
              <a:off x="2919413" y="3114675"/>
              <a:ext cx="155575" cy="187325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" name="Freeform 598"/>
            <p:cNvSpPr>
              <a:spLocks/>
            </p:cNvSpPr>
            <p:nvPr/>
          </p:nvSpPr>
          <p:spPr bwMode="auto">
            <a:xfrm>
              <a:off x="2546350" y="4110038"/>
              <a:ext cx="169863" cy="46037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" name="Freeform 599"/>
            <p:cNvSpPr>
              <a:spLocks/>
            </p:cNvSpPr>
            <p:nvPr/>
          </p:nvSpPr>
          <p:spPr bwMode="auto">
            <a:xfrm>
              <a:off x="4660900" y="3581400"/>
              <a:ext cx="77788" cy="47625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" name="Freeform 600"/>
            <p:cNvSpPr>
              <a:spLocks/>
            </p:cNvSpPr>
            <p:nvPr/>
          </p:nvSpPr>
          <p:spPr bwMode="auto">
            <a:xfrm>
              <a:off x="4583113" y="3487738"/>
              <a:ext cx="31750" cy="63500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" name="Freeform 601"/>
            <p:cNvSpPr>
              <a:spLocks/>
            </p:cNvSpPr>
            <p:nvPr/>
          </p:nvSpPr>
          <p:spPr bwMode="auto">
            <a:xfrm>
              <a:off x="4660900" y="3581400"/>
              <a:ext cx="77788" cy="47625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" name="Freeform 602"/>
            <p:cNvSpPr>
              <a:spLocks/>
            </p:cNvSpPr>
            <p:nvPr/>
          </p:nvSpPr>
          <p:spPr bwMode="auto">
            <a:xfrm>
              <a:off x="4583113" y="3487738"/>
              <a:ext cx="31750" cy="63500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" name="Freeform 603"/>
            <p:cNvSpPr>
              <a:spLocks/>
            </p:cNvSpPr>
            <p:nvPr/>
          </p:nvSpPr>
          <p:spPr bwMode="auto">
            <a:xfrm>
              <a:off x="4568825" y="3425825"/>
              <a:ext cx="46038" cy="47625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" name="Freeform 604"/>
            <p:cNvSpPr>
              <a:spLocks/>
            </p:cNvSpPr>
            <p:nvPr/>
          </p:nvSpPr>
          <p:spPr bwMode="auto">
            <a:xfrm>
              <a:off x="5376863" y="3613150"/>
              <a:ext cx="46037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" name="Freeform 605"/>
            <p:cNvSpPr>
              <a:spLocks/>
            </p:cNvSpPr>
            <p:nvPr/>
          </p:nvSpPr>
          <p:spPr bwMode="auto">
            <a:xfrm>
              <a:off x="4568825" y="3425825"/>
              <a:ext cx="46038" cy="47625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" name="Freeform 606"/>
            <p:cNvSpPr>
              <a:spLocks/>
            </p:cNvSpPr>
            <p:nvPr/>
          </p:nvSpPr>
          <p:spPr bwMode="auto">
            <a:xfrm>
              <a:off x="5376863" y="3613150"/>
              <a:ext cx="46037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" name="Rectangle 607"/>
            <p:cNvSpPr>
              <a:spLocks noChangeArrowheads="1"/>
            </p:cNvSpPr>
            <p:nvPr/>
          </p:nvSpPr>
          <p:spPr bwMode="auto">
            <a:xfrm>
              <a:off x="5235575" y="3846513"/>
              <a:ext cx="0" cy="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" name="Freeform 608"/>
            <p:cNvSpPr>
              <a:spLocks/>
            </p:cNvSpPr>
            <p:nvPr/>
          </p:nvSpPr>
          <p:spPr bwMode="auto">
            <a:xfrm>
              <a:off x="5018088" y="3473450"/>
              <a:ext cx="450850" cy="169863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" name="Freeform 609"/>
            <p:cNvSpPr>
              <a:spLocks/>
            </p:cNvSpPr>
            <p:nvPr/>
          </p:nvSpPr>
          <p:spPr bwMode="auto">
            <a:xfrm>
              <a:off x="5235575" y="3613150"/>
              <a:ext cx="171450" cy="155575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" name="Freeform 610"/>
            <p:cNvSpPr>
              <a:spLocks/>
            </p:cNvSpPr>
            <p:nvPr/>
          </p:nvSpPr>
          <p:spPr bwMode="auto">
            <a:xfrm>
              <a:off x="5205413" y="3736975"/>
              <a:ext cx="123825" cy="109538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" name="Freeform 611"/>
            <p:cNvSpPr>
              <a:spLocks/>
            </p:cNvSpPr>
            <p:nvPr/>
          </p:nvSpPr>
          <p:spPr bwMode="auto">
            <a:xfrm>
              <a:off x="5235575" y="3613150"/>
              <a:ext cx="171450" cy="155575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" name="Freeform 612"/>
            <p:cNvSpPr>
              <a:spLocks/>
            </p:cNvSpPr>
            <p:nvPr/>
          </p:nvSpPr>
          <p:spPr bwMode="auto">
            <a:xfrm>
              <a:off x="5205413" y="3736975"/>
              <a:ext cx="123825" cy="109538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2147483647 w 64"/>
                <a:gd name="T39" fmla="*/ 2147483647 h 56"/>
                <a:gd name="T40" fmla="*/ 2147483647 w 64"/>
                <a:gd name="T41" fmla="*/ 0 h 56"/>
                <a:gd name="T42" fmla="*/ 2147483647 w 64"/>
                <a:gd name="T43" fmla="*/ 0 h 56"/>
                <a:gd name="T44" fmla="*/ 2147483647 w 64"/>
                <a:gd name="T45" fmla="*/ 2147483647 h 56"/>
                <a:gd name="T46" fmla="*/ 2147483647 w 64"/>
                <a:gd name="T47" fmla="*/ 2147483647 h 56"/>
                <a:gd name="T48" fmla="*/ 2147483647 w 64"/>
                <a:gd name="T49" fmla="*/ 2147483647 h 56"/>
                <a:gd name="T50" fmla="*/ 2147483647 w 64"/>
                <a:gd name="T51" fmla="*/ 2147483647 h 56"/>
                <a:gd name="T52" fmla="*/ 0 w 64"/>
                <a:gd name="T53" fmla="*/ 2147483647 h 56"/>
                <a:gd name="T54" fmla="*/ 2147483647 w 64"/>
                <a:gd name="T55" fmla="*/ 2147483647 h 56"/>
                <a:gd name="T56" fmla="*/ 2147483647 w 64"/>
                <a:gd name="T57" fmla="*/ 2147483647 h 56"/>
                <a:gd name="T58" fmla="*/ 2147483647 w 64"/>
                <a:gd name="T59" fmla="*/ 2147483647 h 56"/>
                <a:gd name="T60" fmla="*/ 2147483647 w 64"/>
                <a:gd name="T61" fmla="*/ 2147483647 h 56"/>
                <a:gd name="T62" fmla="*/ 2147483647 w 64"/>
                <a:gd name="T63" fmla="*/ 2147483647 h 56"/>
                <a:gd name="T64" fmla="*/ 2147483647 w 64"/>
                <a:gd name="T65" fmla="*/ 2147483647 h 56"/>
                <a:gd name="T66" fmla="*/ 2147483647 w 64"/>
                <a:gd name="T67" fmla="*/ 2147483647 h 56"/>
                <a:gd name="T68" fmla="*/ 2147483647 w 64"/>
                <a:gd name="T69" fmla="*/ 2147483647 h 56"/>
                <a:gd name="T70" fmla="*/ 2147483647 w 64"/>
                <a:gd name="T71" fmla="*/ 2147483647 h 56"/>
                <a:gd name="T72" fmla="*/ 2147483647 w 64"/>
                <a:gd name="T73" fmla="*/ 2147483647 h 56"/>
                <a:gd name="T74" fmla="*/ 2147483647 w 64"/>
                <a:gd name="T75" fmla="*/ 2147483647 h 56"/>
                <a:gd name="T76" fmla="*/ 2147483647 w 64"/>
                <a:gd name="T77" fmla="*/ 2147483647 h 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6"/>
                <a:gd name="T119" fmla="*/ 64 w 64"/>
                <a:gd name="T120" fmla="*/ 56 h 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" name="Freeform 613"/>
            <p:cNvSpPr>
              <a:spLocks/>
            </p:cNvSpPr>
            <p:nvPr/>
          </p:nvSpPr>
          <p:spPr bwMode="auto">
            <a:xfrm>
              <a:off x="5640388" y="3954463"/>
              <a:ext cx="123825" cy="77787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" name="Freeform 614"/>
            <p:cNvSpPr>
              <a:spLocks/>
            </p:cNvSpPr>
            <p:nvPr/>
          </p:nvSpPr>
          <p:spPr bwMode="auto">
            <a:xfrm>
              <a:off x="5656263" y="3986213"/>
              <a:ext cx="185737" cy="2174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" name="Freeform 615"/>
            <p:cNvSpPr>
              <a:spLocks/>
            </p:cNvSpPr>
            <p:nvPr/>
          </p:nvSpPr>
          <p:spPr bwMode="auto">
            <a:xfrm>
              <a:off x="5422900" y="4125913"/>
              <a:ext cx="263525" cy="155575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" name="Freeform 616"/>
            <p:cNvSpPr>
              <a:spLocks/>
            </p:cNvSpPr>
            <p:nvPr/>
          </p:nvSpPr>
          <p:spPr bwMode="auto">
            <a:xfrm>
              <a:off x="5235575" y="3768725"/>
              <a:ext cx="498475" cy="419100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" name="Freeform 617"/>
            <p:cNvSpPr>
              <a:spLocks/>
            </p:cNvSpPr>
            <p:nvPr/>
          </p:nvSpPr>
          <p:spPr bwMode="auto">
            <a:xfrm>
              <a:off x="5656263" y="4032250"/>
              <a:ext cx="77787" cy="93663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" name="Freeform 618"/>
            <p:cNvSpPr>
              <a:spLocks/>
            </p:cNvSpPr>
            <p:nvPr/>
          </p:nvSpPr>
          <p:spPr bwMode="auto">
            <a:xfrm>
              <a:off x="5329238" y="3613150"/>
              <a:ext cx="249237" cy="247650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" name="Freeform 619"/>
            <p:cNvSpPr>
              <a:spLocks/>
            </p:cNvSpPr>
            <p:nvPr/>
          </p:nvSpPr>
          <p:spPr bwMode="auto">
            <a:xfrm>
              <a:off x="5640388" y="3954463"/>
              <a:ext cx="123825" cy="77787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" name="Freeform 620"/>
            <p:cNvSpPr>
              <a:spLocks/>
            </p:cNvSpPr>
            <p:nvPr/>
          </p:nvSpPr>
          <p:spPr bwMode="auto">
            <a:xfrm>
              <a:off x="5329238" y="3613150"/>
              <a:ext cx="249237" cy="247650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" name="Freeform 621"/>
            <p:cNvSpPr>
              <a:spLocks/>
            </p:cNvSpPr>
            <p:nvPr/>
          </p:nvSpPr>
          <p:spPr bwMode="auto">
            <a:xfrm>
              <a:off x="5468938" y="3535363"/>
              <a:ext cx="466725" cy="434975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" name="Freeform 622"/>
            <p:cNvSpPr>
              <a:spLocks/>
            </p:cNvSpPr>
            <p:nvPr/>
          </p:nvSpPr>
          <p:spPr bwMode="auto">
            <a:xfrm>
              <a:off x="5873750" y="3629025"/>
              <a:ext cx="403225" cy="371475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" name="Freeform 623"/>
            <p:cNvSpPr>
              <a:spLocks/>
            </p:cNvSpPr>
            <p:nvPr/>
          </p:nvSpPr>
          <p:spPr bwMode="auto">
            <a:xfrm>
              <a:off x="6045200" y="3659188"/>
              <a:ext cx="714375" cy="746125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" name="Freeform 624"/>
            <p:cNvSpPr>
              <a:spLocks/>
            </p:cNvSpPr>
            <p:nvPr/>
          </p:nvSpPr>
          <p:spPr bwMode="auto">
            <a:xfrm>
              <a:off x="5857875" y="3581400"/>
              <a:ext cx="357188" cy="265113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" name="Freeform 625"/>
            <p:cNvSpPr>
              <a:spLocks/>
            </p:cNvSpPr>
            <p:nvPr/>
          </p:nvSpPr>
          <p:spPr bwMode="auto">
            <a:xfrm>
              <a:off x="6650038" y="3876675"/>
              <a:ext cx="295275" cy="684213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" name="Freeform 626"/>
            <p:cNvSpPr>
              <a:spLocks/>
            </p:cNvSpPr>
            <p:nvPr/>
          </p:nvSpPr>
          <p:spPr bwMode="auto">
            <a:xfrm>
              <a:off x="6045200" y="3659188"/>
              <a:ext cx="714375" cy="746125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" name="Freeform 627"/>
            <p:cNvSpPr>
              <a:spLocks/>
            </p:cNvSpPr>
            <p:nvPr/>
          </p:nvSpPr>
          <p:spPr bwMode="auto">
            <a:xfrm>
              <a:off x="6650038" y="3876675"/>
              <a:ext cx="295275" cy="684213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" name="Freeform 628"/>
            <p:cNvSpPr>
              <a:spLocks/>
            </p:cNvSpPr>
            <p:nvPr/>
          </p:nvSpPr>
          <p:spPr bwMode="auto">
            <a:xfrm>
              <a:off x="6789738" y="4078288"/>
              <a:ext cx="187325" cy="2174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" name="Freeform 629"/>
            <p:cNvSpPr>
              <a:spLocks/>
            </p:cNvSpPr>
            <p:nvPr/>
          </p:nvSpPr>
          <p:spPr bwMode="auto">
            <a:xfrm>
              <a:off x="6526213" y="3938588"/>
              <a:ext cx="123825" cy="10953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" name="Freeform 630"/>
            <p:cNvSpPr>
              <a:spLocks/>
            </p:cNvSpPr>
            <p:nvPr/>
          </p:nvSpPr>
          <p:spPr bwMode="auto">
            <a:xfrm>
              <a:off x="6789738" y="4078288"/>
              <a:ext cx="187325" cy="2174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" name="Freeform 631"/>
            <p:cNvSpPr>
              <a:spLocks/>
            </p:cNvSpPr>
            <p:nvPr/>
          </p:nvSpPr>
          <p:spPr bwMode="auto">
            <a:xfrm>
              <a:off x="6526213" y="3938588"/>
              <a:ext cx="123825" cy="10953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" name="Freeform 632"/>
            <p:cNvSpPr>
              <a:spLocks/>
            </p:cNvSpPr>
            <p:nvPr/>
          </p:nvSpPr>
          <p:spPr bwMode="auto">
            <a:xfrm>
              <a:off x="4878388" y="2913063"/>
              <a:ext cx="155575" cy="109537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" name="Freeform 633"/>
            <p:cNvSpPr>
              <a:spLocks/>
            </p:cNvSpPr>
            <p:nvPr/>
          </p:nvSpPr>
          <p:spPr bwMode="auto">
            <a:xfrm>
              <a:off x="4956175" y="2773363"/>
              <a:ext cx="109538" cy="9366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" name="Freeform 634"/>
            <p:cNvSpPr>
              <a:spLocks/>
            </p:cNvSpPr>
            <p:nvPr/>
          </p:nvSpPr>
          <p:spPr bwMode="auto">
            <a:xfrm>
              <a:off x="4940300" y="2928938"/>
              <a:ext cx="233363" cy="201612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" name="Freeform 635"/>
            <p:cNvSpPr>
              <a:spLocks/>
            </p:cNvSpPr>
            <p:nvPr/>
          </p:nvSpPr>
          <p:spPr bwMode="auto">
            <a:xfrm>
              <a:off x="4894263" y="2835275"/>
              <a:ext cx="187325" cy="109538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" name="Freeform 636"/>
            <p:cNvSpPr>
              <a:spLocks/>
            </p:cNvSpPr>
            <p:nvPr/>
          </p:nvSpPr>
          <p:spPr bwMode="auto">
            <a:xfrm>
              <a:off x="3990975" y="4281488"/>
              <a:ext cx="187325" cy="139700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" name="Freeform 637"/>
            <p:cNvSpPr>
              <a:spLocks/>
            </p:cNvSpPr>
            <p:nvPr/>
          </p:nvSpPr>
          <p:spPr bwMode="auto">
            <a:xfrm>
              <a:off x="3944938" y="4187825"/>
              <a:ext cx="155575" cy="10795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" name="Freeform 638"/>
            <p:cNvSpPr>
              <a:spLocks/>
            </p:cNvSpPr>
            <p:nvPr/>
          </p:nvSpPr>
          <p:spPr bwMode="auto">
            <a:xfrm>
              <a:off x="4956175" y="2773363"/>
              <a:ext cx="109538" cy="9366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" name="Freeform 639"/>
            <p:cNvSpPr>
              <a:spLocks/>
            </p:cNvSpPr>
            <p:nvPr/>
          </p:nvSpPr>
          <p:spPr bwMode="auto">
            <a:xfrm>
              <a:off x="3944938" y="4187825"/>
              <a:ext cx="155575" cy="10795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" name="Freeform 640"/>
            <p:cNvSpPr>
              <a:spLocks/>
            </p:cNvSpPr>
            <p:nvPr/>
          </p:nvSpPr>
          <p:spPr bwMode="auto">
            <a:xfrm>
              <a:off x="3960813" y="3908425"/>
              <a:ext cx="295275" cy="325438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" name="Freeform 641"/>
            <p:cNvSpPr>
              <a:spLocks/>
            </p:cNvSpPr>
            <p:nvPr/>
          </p:nvSpPr>
          <p:spPr bwMode="auto">
            <a:xfrm>
              <a:off x="4972050" y="3783013"/>
              <a:ext cx="279400" cy="265112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" name="Freeform 642"/>
            <p:cNvSpPr>
              <a:spLocks/>
            </p:cNvSpPr>
            <p:nvPr/>
          </p:nvSpPr>
          <p:spPr bwMode="auto">
            <a:xfrm>
              <a:off x="4598988" y="3736975"/>
              <a:ext cx="404812" cy="388938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" name="Freeform 643"/>
            <p:cNvSpPr>
              <a:spLocks/>
            </p:cNvSpPr>
            <p:nvPr/>
          </p:nvSpPr>
          <p:spPr bwMode="auto">
            <a:xfrm>
              <a:off x="4552950" y="3613150"/>
              <a:ext cx="107950" cy="201613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" name="Freeform 644"/>
            <p:cNvSpPr>
              <a:spLocks/>
            </p:cNvSpPr>
            <p:nvPr/>
          </p:nvSpPr>
          <p:spPr bwMode="auto">
            <a:xfrm>
              <a:off x="4052888" y="3659188"/>
              <a:ext cx="295275" cy="23336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" name="Freeform 645"/>
            <p:cNvSpPr>
              <a:spLocks/>
            </p:cNvSpPr>
            <p:nvPr/>
          </p:nvSpPr>
          <p:spPr bwMode="auto">
            <a:xfrm>
              <a:off x="4552950" y="3613150"/>
              <a:ext cx="107950" cy="201613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" name="Freeform 646"/>
            <p:cNvSpPr>
              <a:spLocks/>
            </p:cNvSpPr>
            <p:nvPr/>
          </p:nvSpPr>
          <p:spPr bwMode="auto">
            <a:xfrm>
              <a:off x="4052888" y="3659188"/>
              <a:ext cx="295275" cy="23336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" name="Freeform 647"/>
            <p:cNvSpPr>
              <a:spLocks/>
            </p:cNvSpPr>
            <p:nvPr/>
          </p:nvSpPr>
          <p:spPr bwMode="auto">
            <a:xfrm>
              <a:off x="3960813" y="3892550"/>
              <a:ext cx="201612" cy="171450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" name="Freeform 648"/>
            <p:cNvSpPr>
              <a:spLocks/>
            </p:cNvSpPr>
            <p:nvPr/>
          </p:nvSpPr>
          <p:spPr bwMode="auto">
            <a:xfrm>
              <a:off x="3975100" y="4281488"/>
              <a:ext cx="61913" cy="46037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" name="Freeform 649"/>
            <p:cNvSpPr>
              <a:spLocks/>
            </p:cNvSpPr>
            <p:nvPr/>
          </p:nvSpPr>
          <p:spPr bwMode="auto">
            <a:xfrm>
              <a:off x="4910138" y="4016375"/>
              <a:ext cx="403225" cy="498475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" name="Freeform 650"/>
            <p:cNvSpPr>
              <a:spLocks/>
            </p:cNvSpPr>
            <p:nvPr/>
          </p:nvSpPr>
          <p:spPr bwMode="auto">
            <a:xfrm>
              <a:off x="4162425" y="4343400"/>
              <a:ext cx="155575" cy="139700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" name="Freeform 651"/>
            <p:cNvSpPr>
              <a:spLocks/>
            </p:cNvSpPr>
            <p:nvPr/>
          </p:nvSpPr>
          <p:spPr bwMode="auto">
            <a:xfrm>
              <a:off x="4084638" y="4389438"/>
              <a:ext cx="107950" cy="9366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" name="Freeform 652"/>
            <p:cNvSpPr>
              <a:spLocks/>
            </p:cNvSpPr>
            <p:nvPr/>
          </p:nvSpPr>
          <p:spPr bwMode="auto">
            <a:xfrm>
              <a:off x="4037013" y="4359275"/>
              <a:ext cx="77787" cy="77788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" name="Freeform 653"/>
            <p:cNvSpPr>
              <a:spLocks/>
            </p:cNvSpPr>
            <p:nvPr/>
          </p:nvSpPr>
          <p:spPr bwMode="auto">
            <a:xfrm>
              <a:off x="3981450" y="4281488"/>
              <a:ext cx="61913" cy="46037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" name="Freeform 654"/>
            <p:cNvSpPr>
              <a:spLocks/>
            </p:cNvSpPr>
            <p:nvPr/>
          </p:nvSpPr>
          <p:spPr bwMode="auto">
            <a:xfrm>
              <a:off x="4043363" y="4359275"/>
              <a:ext cx="77787" cy="77788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" name="Freeform 655"/>
            <p:cNvSpPr>
              <a:spLocks/>
            </p:cNvSpPr>
            <p:nvPr/>
          </p:nvSpPr>
          <p:spPr bwMode="auto">
            <a:xfrm>
              <a:off x="4162425" y="3892550"/>
              <a:ext cx="1588" cy="15875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" name="Freeform 656"/>
            <p:cNvSpPr>
              <a:spLocks/>
            </p:cNvSpPr>
            <p:nvPr/>
          </p:nvSpPr>
          <p:spPr bwMode="auto">
            <a:xfrm>
              <a:off x="4162425" y="3613150"/>
              <a:ext cx="498475" cy="51276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" name="Rectangle 657"/>
            <p:cNvSpPr>
              <a:spLocks noChangeArrowheads="1"/>
            </p:cNvSpPr>
            <p:nvPr/>
          </p:nvSpPr>
          <p:spPr bwMode="auto">
            <a:xfrm>
              <a:off x="4162425" y="3892550"/>
              <a:ext cx="0" cy="158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" name="Freeform 658"/>
            <p:cNvSpPr>
              <a:spLocks/>
            </p:cNvSpPr>
            <p:nvPr/>
          </p:nvSpPr>
          <p:spPr bwMode="auto">
            <a:xfrm>
              <a:off x="4162425" y="3613150"/>
              <a:ext cx="498475" cy="51276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" name="Freeform 659"/>
            <p:cNvSpPr>
              <a:spLocks/>
            </p:cNvSpPr>
            <p:nvPr/>
          </p:nvSpPr>
          <p:spPr bwMode="auto">
            <a:xfrm>
              <a:off x="4192588" y="3581400"/>
              <a:ext cx="15875" cy="1588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" name="Freeform 660"/>
            <p:cNvSpPr>
              <a:spLocks/>
            </p:cNvSpPr>
            <p:nvPr/>
          </p:nvSpPr>
          <p:spPr bwMode="auto">
            <a:xfrm>
              <a:off x="4208463" y="3473450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" name="Rectangle 661"/>
            <p:cNvSpPr>
              <a:spLocks noChangeArrowheads="1"/>
            </p:cNvSpPr>
            <p:nvPr/>
          </p:nvSpPr>
          <p:spPr bwMode="auto">
            <a:xfrm>
              <a:off x="4192588" y="3581400"/>
              <a:ext cx="15875" cy="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" name="Freeform 662"/>
            <p:cNvSpPr>
              <a:spLocks/>
            </p:cNvSpPr>
            <p:nvPr/>
          </p:nvSpPr>
          <p:spPr bwMode="auto">
            <a:xfrm>
              <a:off x="4208463" y="3473450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" name="Freeform 663"/>
            <p:cNvSpPr>
              <a:spLocks/>
            </p:cNvSpPr>
            <p:nvPr/>
          </p:nvSpPr>
          <p:spPr bwMode="auto">
            <a:xfrm>
              <a:off x="4146550" y="3409950"/>
              <a:ext cx="295275" cy="233363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" name="Freeform 664"/>
            <p:cNvSpPr>
              <a:spLocks/>
            </p:cNvSpPr>
            <p:nvPr/>
          </p:nvSpPr>
          <p:spPr bwMode="auto">
            <a:xfrm>
              <a:off x="4146550" y="3457575"/>
              <a:ext cx="77788" cy="155575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" name="Freeform 665"/>
            <p:cNvSpPr>
              <a:spLocks/>
            </p:cNvSpPr>
            <p:nvPr/>
          </p:nvSpPr>
          <p:spPr bwMode="auto">
            <a:xfrm>
              <a:off x="4208463" y="3473450"/>
              <a:ext cx="15875" cy="61913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" name="Freeform 666"/>
            <p:cNvSpPr>
              <a:spLocks/>
            </p:cNvSpPr>
            <p:nvPr/>
          </p:nvSpPr>
          <p:spPr bwMode="auto">
            <a:xfrm>
              <a:off x="4146550" y="3457575"/>
              <a:ext cx="77788" cy="155575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" name="Freeform 667"/>
            <p:cNvSpPr>
              <a:spLocks/>
            </p:cNvSpPr>
            <p:nvPr/>
          </p:nvSpPr>
          <p:spPr bwMode="auto">
            <a:xfrm>
              <a:off x="4208463" y="3473450"/>
              <a:ext cx="15875" cy="61913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" name="Freeform 668"/>
            <p:cNvSpPr>
              <a:spLocks/>
            </p:cNvSpPr>
            <p:nvPr/>
          </p:nvSpPr>
          <p:spPr bwMode="auto">
            <a:xfrm>
              <a:off x="4192588" y="3581400"/>
              <a:ext cx="3175" cy="31750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" name="Freeform 669"/>
            <p:cNvSpPr>
              <a:spLocks/>
            </p:cNvSpPr>
            <p:nvPr/>
          </p:nvSpPr>
          <p:spPr bwMode="auto">
            <a:xfrm>
              <a:off x="4192588" y="3535363"/>
              <a:ext cx="15875" cy="30162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" name="Freeform 670"/>
            <p:cNvSpPr>
              <a:spLocks/>
            </p:cNvSpPr>
            <p:nvPr/>
          </p:nvSpPr>
          <p:spPr bwMode="auto">
            <a:xfrm>
              <a:off x="4192588" y="3565525"/>
              <a:ext cx="3175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" name="Freeform 671"/>
            <p:cNvSpPr>
              <a:spLocks/>
            </p:cNvSpPr>
            <p:nvPr/>
          </p:nvSpPr>
          <p:spPr bwMode="auto">
            <a:xfrm>
              <a:off x="4192588" y="3535363"/>
              <a:ext cx="15875" cy="30162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6" name="Freeform 672"/>
            <p:cNvSpPr>
              <a:spLocks/>
            </p:cNvSpPr>
            <p:nvPr/>
          </p:nvSpPr>
          <p:spPr bwMode="auto">
            <a:xfrm>
              <a:off x="4192588" y="3565525"/>
              <a:ext cx="3175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7" name="Freeform 673"/>
            <p:cNvSpPr>
              <a:spLocks/>
            </p:cNvSpPr>
            <p:nvPr/>
          </p:nvSpPr>
          <p:spPr bwMode="auto">
            <a:xfrm>
              <a:off x="5608638" y="3613150"/>
              <a:ext cx="15875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8" name="Freeform 674"/>
            <p:cNvSpPr>
              <a:spLocks/>
            </p:cNvSpPr>
            <p:nvPr/>
          </p:nvSpPr>
          <p:spPr bwMode="auto">
            <a:xfrm>
              <a:off x="5562600" y="3565525"/>
              <a:ext cx="15875" cy="31750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9" name="Freeform 675"/>
            <p:cNvSpPr>
              <a:spLocks/>
            </p:cNvSpPr>
            <p:nvPr/>
          </p:nvSpPr>
          <p:spPr bwMode="auto">
            <a:xfrm>
              <a:off x="5608638" y="3613150"/>
              <a:ext cx="15875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0" name="Freeform 676"/>
            <p:cNvSpPr>
              <a:spLocks/>
            </p:cNvSpPr>
            <p:nvPr/>
          </p:nvSpPr>
          <p:spPr bwMode="auto">
            <a:xfrm>
              <a:off x="5562600" y="3565525"/>
              <a:ext cx="15875" cy="31750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1" name="Freeform 677"/>
            <p:cNvSpPr>
              <a:spLocks/>
            </p:cNvSpPr>
            <p:nvPr/>
          </p:nvSpPr>
          <p:spPr bwMode="auto">
            <a:xfrm>
              <a:off x="6837363" y="4048125"/>
              <a:ext cx="185737" cy="295275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2" name="Freeform 678"/>
            <p:cNvSpPr>
              <a:spLocks/>
            </p:cNvSpPr>
            <p:nvPr/>
          </p:nvSpPr>
          <p:spPr bwMode="auto">
            <a:xfrm>
              <a:off x="6899275" y="4016375"/>
              <a:ext cx="171450" cy="357188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3" name="Freeform 679"/>
            <p:cNvSpPr>
              <a:spLocks/>
            </p:cNvSpPr>
            <p:nvPr/>
          </p:nvSpPr>
          <p:spPr bwMode="auto">
            <a:xfrm>
              <a:off x="6837363" y="4048125"/>
              <a:ext cx="185737" cy="295275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4" name="Freeform 680"/>
            <p:cNvSpPr>
              <a:spLocks/>
            </p:cNvSpPr>
            <p:nvPr/>
          </p:nvSpPr>
          <p:spPr bwMode="auto">
            <a:xfrm>
              <a:off x="6905625" y="4016375"/>
              <a:ext cx="171450" cy="357188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5" name="Freeform 681"/>
            <p:cNvSpPr>
              <a:spLocks/>
            </p:cNvSpPr>
            <p:nvPr/>
          </p:nvSpPr>
          <p:spPr bwMode="auto">
            <a:xfrm>
              <a:off x="6340475" y="3830638"/>
              <a:ext cx="201613" cy="9366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6" name="Freeform 682"/>
            <p:cNvSpPr>
              <a:spLocks/>
            </p:cNvSpPr>
            <p:nvPr/>
          </p:nvSpPr>
          <p:spPr bwMode="auto">
            <a:xfrm>
              <a:off x="6199188" y="3052763"/>
              <a:ext cx="1492250" cy="1041400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7" name="Freeform 683"/>
            <p:cNvSpPr>
              <a:spLocks/>
            </p:cNvSpPr>
            <p:nvPr/>
          </p:nvSpPr>
          <p:spPr bwMode="auto">
            <a:xfrm>
              <a:off x="6542088" y="3100388"/>
              <a:ext cx="776287" cy="3873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8" name="Freeform 684"/>
            <p:cNvSpPr>
              <a:spLocks/>
            </p:cNvSpPr>
            <p:nvPr/>
          </p:nvSpPr>
          <p:spPr bwMode="auto">
            <a:xfrm>
              <a:off x="6340475" y="3830638"/>
              <a:ext cx="201613" cy="9366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9" name="Freeform 685"/>
            <p:cNvSpPr>
              <a:spLocks/>
            </p:cNvSpPr>
            <p:nvPr/>
          </p:nvSpPr>
          <p:spPr bwMode="auto">
            <a:xfrm>
              <a:off x="6542088" y="3100388"/>
              <a:ext cx="776287" cy="3873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0" name="Freeform 686"/>
            <p:cNvSpPr>
              <a:spLocks/>
            </p:cNvSpPr>
            <p:nvPr/>
          </p:nvSpPr>
          <p:spPr bwMode="auto">
            <a:xfrm>
              <a:off x="4878388" y="2166938"/>
              <a:ext cx="265112" cy="576262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1" name="Freeform 687"/>
            <p:cNvSpPr>
              <a:spLocks/>
            </p:cNvSpPr>
            <p:nvPr/>
          </p:nvSpPr>
          <p:spPr bwMode="auto">
            <a:xfrm>
              <a:off x="5159375" y="3084513"/>
              <a:ext cx="14288" cy="15875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2" name="Freeform 688"/>
            <p:cNvSpPr>
              <a:spLocks/>
            </p:cNvSpPr>
            <p:nvPr/>
          </p:nvSpPr>
          <p:spPr bwMode="auto">
            <a:xfrm>
              <a:off x="5049838" y="1514475"/>
              <a:ext cx="3760787" cy="2020888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3" name="Freeform 689"/>
            <p:cNvSpPr>
              <a:spLocks/>
            </p:cNvSpPr>
            <p:nvPr/>
          </p:nvSpPr>
          <p:spPr bwMode="auto">
            <a:xfrm>
              <a:off x="5624513" y="3613150"/>
              <a:ext cx="77787" cy="15875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4" name="Freeform 690"/>
            <p:cNvSpPr>
              <a:spLocks/>
            </p:cNvSpPr>
            <p:nvPr/>
          </p:nvSpPr>
          <p:spPr bwMode="auto">
            <a:xfrm>
              <a:off x="5516563" y="2960688"/>
              <a:ext cx="1009650" cy="714375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5" name="Freeform 691"/>
            <p:cNvSpPr>
              <a:spLocks/>
            </p:cNvSpPr>
            <p:nvPr/>
          </p:nvSpPr>
          <p:spPr bwMode="auto">
            <a:xfrm>
              <a:off x="5578475" y="3597275"/>
              <a:ext cx="30163" cy="15875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6" name="Freeform 692"/>
            <p:cNvSpPr>
              <a:spLocks/>
            </p:cNvSpPr>
            <p:nvPr/>
          </p:nvSpPr>
          <p:spPr bwMode="auto">
            <a:xfrm>
              <a:off x="4770438" y="3224213"/>
              <a:ext cx="15875" cy="158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7" name="Freeform 693"/>
            <p:cNvSpPr>
              <a:spLocks/>
            </p:cNvSpPr>
            <p:nvPr/>
          </p:nvSpPr>
          <p:spPr bwMode="auto">
            <a:xfrm>
              <a:off x="5578475" y="3597275"/>
              <a:ext cx="30163" cy="15875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8" name="Rectangle 694"/>
            <p:cNvSpPr>
              <a:spLocks noChangeArrowheads="1"/>
            </p:cNvSpPr>
            <p:nvPr/>
          </p:nvSpPr>
          <p:spPr bwMode="auto">
            <a:xfrm>
              <a:off x="4770438" y="3224213"/>
              <a:ext cx="15875" cy="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9" name="Freeform 695"/>
            <p:cNvSpPr>
              <a:spLocks/>
            </p:cNvSpPr>
            <p:nvPr/>
          </p:nvSpPr>
          <p:spPr bwMode="auto">
            <a:xfrm>
              <a:off x="4598988" y="3224213"/>
              <a:ext cx="187325" cy="77787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0" name="Freeform 696"/>
            <p:cNvSpPr>
              <a:spLocks/>
            </p:cNvSpPr>
            <p:nvPr/>
          </p:nvSpPr>
          <p:spPr bwMode="auto">
            <a:xfrm>
              <a:off x="4256088" y="3130550"/>
              <a:ext cx="312737" cy="327025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1" name="Freeform 697"/>
            <p:cNvSpPr>
              <a:spLocks/>
            </p:cNvSpPr>
            <p:nvPr/>
          </p:nvSpPr>
          <p:spPr bwMode="auto">
            <a:xfrm>
              <a:off x="4537075" y="3302000"/>
              <a:ext cx="295275" cy="279400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2" name="Freeform 698"/>
            <p:cNvSpPr>
              <a:spLocks/>
            </p:cNvSpPr>
            <p:nvPr/>
          </p:nvSpPr>
          <p:spPr bwMode="auto">
            <a:xfrm>
              <a:off x="4503738" y="2974975"/>
              <a:ext cx="234950" cy="295275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3" name="Freeform 699"/>
            <p:cNvSpPr>
              <a:spLocks/>
            </p:cNvSpPr>
            <p:nvPr/>
          </p:nvSpPr>
          <p:spPr bwMode="auto">
            <a:xfrm>
              <a:off x="4457700" y="3038475"/>
              <a:ext cx="95250" cy="10795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4" name="Freeform 700"/>
            <p:cNvSpPr>
              <a:spLocks/>
            </p:cNvSpPr>
            <p:nvPr/>
          </p:nvSpPr>
          <p:spPr bwMode="auto">
            <a:xfrm>
              <a:off x="4537075" y="3302000"/>
              <a:ext cx="295275" cy="279400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5" name="Freeform 701"/>
            <p:cNvSpPr>
              <a:spLocks/>
            </p:cNvSpPr>
            <p:nvPr/>
          </p:nvSpPr>
          <p:spPr bwMode="auto">
            <a:xfrm>
              <a:off x="4457700" y="3038475"/>
              <a:ext cx="95250" cy="10795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6" name="Freeform 702"/>
            <p:cNvSpPr>
              <a:spLocks/>
            </p:cNvSpPr>
            <p:nvPr/>
          </p:nvSpPr>
          <p:spPr bwMode="auto">
            <a:xfrm>
              <a:off x="4864100" y="3473450"/>
              <a:ext cx="153988" cy="155575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7" name="Freeform 703"/>
            <p:cNvSpPr>
              <a:spLocks/>
            </p:cNvSpPr>
            <p:nvPr/>
          </p:nvSpPr>
          <p:spPr bwMode="auto">
            <a:xfrm>
              <a:off x="4487863" y="2074863"/>
              <a:ext cx="639762" cy="760412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8" name="Freeform 704"/>
            <p:cNvSpPr>
              <a:spLocks/>
            </p:cNvSpPr>
            <p:nvPr/>
          </p:nvSpPr>
          <p:spPr bwMode="auto">
            <a:xfrm>
              <a:off x="4645025" y="2230438"/>
              <a:ext cx="311150" cy="730250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9" name="Freeform 705"/>
            <p:cNvSpPr>
              <a:spLocks/>
            </p:cNvSpPr>
            <p:nvPr/>
          </p:nvSpPr>
          <p:spPr bwMode="auto">
            <a:xfrm>
              <a:off x="4910138" y="3084513"/>
              <a:ext cx="450850" cy="295275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0" name="Freeform 706"/>
            <p:cNvSpPr>
              <a:spLocks/>
            </p:cNvSpPr>
            <p:nvPr/>
          </p:nvSpPr>
          <p:spPr bwMode="auto">
            <a:xfrm>
              <a:off x="5173663" y="3084513"/>
              <a:ext cx="47625" cy="30162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1" name="Freeform 707"/>
            <p:cNvSpPr>
              <a:spLocks/>
            </p:cNvSpPr>
            <p:nvPr/>
          </p:nvSpPr>
          <p:spPr bwMode="auto">
            <a:xfrm>
              <a:off x="4864100" y="3473450"/>
              <a:ext cx="153988" cy="155575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2" name="Freeform 708"/>
            <p:cNvSpPr>
              <a:spLocks/>
            </p:cNvSpPr>
            <p:nvPr/>
          </p:nvSpPr>
          <p:spPr bwMode="auto">
            <a:xfrm>
              <a:off x="5173663" y="3084513"/>
              <a:ext cx="47625" cy="30162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3" name="Freeform 709"/>
            <p:cNvSpPr>
              <a:spLocks/>
            </p:cNvSpPr>
            <p:nvPr/>
          </p:nvSpPr>
          <p:spPr bwMode="auto">
            <a:xfrm>
              <a:off x="4864100" y="3240088"/>
              <a:ext cx="247650" cy="169862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4" name="Freeform 710"/>
            <p:cNvSpPr>
              <a:spLocks/>
            </p:cNvSpPr>
            <p:nvPr/>
          </p:nvSpPr>
          <p:spPr bwMode="auto">
            <a:xfrm>
              <a:off x="4864100" y="3317875"/>
              <a:ext cx="61913" cy="77788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5" name="Freeform 711"/>
            <p:cNvSpPr>
              <a:spLocks/>
            </p:cNvSpPr>
            <p:nvPr/>
          </p:nvSpPr>
          <p:spPr bwMode="auto">
            <a:xfrm>
              <a:off x="4660900" y="3146425"/>
              <a:ext cx="171450" cy="93663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6" name="Freeform 712"/>
            <p:cNvSpPr>
              <a:spLocks/>
            </p:cNvSpPr>
            <p:nvPr/>
          </p:nvSpPr>
          <p:spPr bwMode="auto">
            <a:xfrm>
              <a:off x="4770438" y="3240088"/>
              <a:ext cx="155575" cy="93662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7" name="Freeform 713"/>
            <p:cNvSpPr>
              <a:spLocks/>
            </p:cNvSpPr>
            <p:nvPr/>
          </p:nvSpPr>
          <p:spPr bwMode="auto">
            <a:xfrm>
              <a:off x="4786313" y="3192463"/>
              <a:ext cx="139700" cy="63500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8" name="Freeform 714"/>
            <p:cNvSpPr>
              <a:spLocks/>
            </p:cNvSpPr>
            <p:nvPr/>
          </p:nvSpPr>
          <p:spPr bwMode="auto">
            <a:xfrm>
              <a:off x="4864100" y="3317875"/>
              <a:ext cx="61913" cy="77788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9" name="Freeform 715"/>
            <p:cNvSpPr>
              <a:spLocks/>
            </p:cNvSpPr>
            <p:nvPr/>
          </p:nvSpPr>
          <p:spPr bwMode="auto">
            <a:xfrm>
              <a:off x="4786313" y="3192463"/>
              <a:ext cx="139700" cy="63500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0" name="Freeform 716"/>
            <p:cNvSpPr>
              <a:spLocks/>
            </p:cNvSpPr>
            <p:nvPr/>
          </p:nvSpPr>
          <p:spPr bwMode="auto">
            <a:xfrm>
              <a:off x="4926013" y="3395663"/>
              <a:ext cx="169862" cy="139700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1" name="Freeform 717"/>
            <p:cNvSpPr>
              <a:spLocks/>
            </p:cNvSpPr>
            <p:nvPr/>
          </p:nvSpPr>
          <p:spPr bwMode="auto">
            <a:xfrm>
              <a:off x="4816475" y="3317875"/>
              <a:ext cx="123825" cy="217488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2" name="Freeform 718"/>
            <p:cNvSpPr>
              <a:spLocks/>
            </p:cNvSpPr>
            <p:nvPr/>
          </p:nvSpPr>
          <p:spPr bwMode="auto">
            <a:xfrm>
              <a:off x="4708525" y="3286125"/>
              <a:ext cx="139700" cy="171450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3" name="Freeform 719"/>
            <p:cNvSpPr>
              <a:spLocks/>
            </p:cNvSpPr>
            <p:nvPr/>
          </p:nvSpPr>
          <p:spPr bwMode="auto">
            <a:xfrm>
              <a:off x="4864100" y="2960688"/>
              <a:ext cx="76200" cy="46037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4" name="Freeform 720"/>
            <p:cNvSpPr>
              <a:spLocks/>
            </p:cNvSpPr>
            <p:nvPr/>
          </p:nvSpPr>
          <p:spPr bwMode="auto">
            <a:xfrm>
              <a:off x="4926013" y="3395663"/>
              <a:ext cx="169862" cy="139700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5" name="Freeform 721"/>
            <p:cNvSpPr>
              <a:spLocks/>
            </p:cNvSpPr>
            <p:nvPr/>
          </p:nvSpPr>
          <p:spPr bwMode="auto">
            <a:xfrm>
              <a:off x="4864100" y="2960688"/>
              <a:ext cx="76200" cy="46037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6" name="Freeform 722"/>
            <p:cNvSpPr>
              <a:spLocks/>
            </p:cNvSpPr>
            <p:nvPr/>
          </p:nvSpPr>
          <p:spPr bwMode="auto">
            <a:xfrm>
              <a:off x="4722813" y="2990850"/>
              <a:ext cx="233362" cy="217488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7" name="Freeform 723"/>
            <p:cNvSpPr>
              <a:spLocks/>
            </p:cNvSpPr>
            <p:nvPr/>
          </p:nvSpPr>
          <p:spPr bwMode="auto">
            <a:xfrm>
              <a:off x="4521200" y="3270250"/>
              <a:ext cx="109538" cy="63500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8" name="Freeform 724"/>
            <p:cNvSpPr>
              <a:spLocks/>
            </p:cNvSpPr>
            <p:nvPr/>
          </p:nvSpPr>
          <p:spPr bwMode="auto">
            <a:xfrm>
              <a:off x="4568825" y="2867025"/>
              <a:ext cx="76200" cy="123825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9" name="Freeform 725"/>
            <p:cNvSpPr>
              <a:spLocks/>
            </p:cNvSpPr>
            <p:nvPr/>
          </p:nvSpPr>
          <p:spPr bwMode="auto">
            <a:xfrm>
              <a:off x="4441825" y="3114675"/>
              <a:ext cx="79375" cy="77788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0" name="Freeform 726"/>
            <p:cNvSpPr>
              <a:spLocks/>
            </p:cNvSpPr>
            <p:nvPr/>
          </p:nvSpPr>
          <p:spPr bwMode="auto">
            <a:xfrm>
              <a:off x="4521200" y="3270250"/>
              <a:ext cx="109538" cy="63500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1" name="Freeform 727"/>
            <p:cNvSpPr>
              <a:spLocks/>
            </p:cNvSpPr>
            <p:nvPr/>
          </p:nvSpPr>
          <p:spPr bwMode="auto">
            <a:xfrm>
              <a:off x="4441825" y="3114675"/>
              <a:ext cx="79375" cy="77788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2" name="Freeform 728"/>
            <p:cNvSpPr>
              <a:spLocks/>
            </p:cNvSpPr>
            <p:nvPr/>
          </p:nvSpPr>
          <p:spPr bwMode="auto">
            <a:xfrm>
              <a:off x="4379913" y="4000500"/>
              <a:ext cx="390525" cy="295275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3" name="Freeform 729"/>
            <p:cNvSpPr>
              <a:spLocks/>
            </p:cNvSpPr>
            <p:nvPr/>
          </p:nvSpPr>
          <p:spPr bwMode="auto">
            <a:xfrm>
              <a:off x="4068763" y="3970338"/>
              <a:ext cx="404812" cy="373062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4" name="Freeform 730"/>
            <p:cNvSpPr>
              <a:spLocks/>
            </p:cNvSpPr>
            <p:nvPr/>
          </p:nvSpPr>
          <p:spPr bwMode="auto">
            <a:xfrm>
              <a:off x="5391150" y="4311650"/>
              <a:ext cx="233363" cy="327025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5" name="Freeform 731"/>
            <p:cNvSpPr>
              <a:spLocks/>
            </p:cNvSpPr>
            <p:nvPr/>
          </p:nvSpPr>
          <p:spPr bwMode="auto">
            <a:xfrm>
              <a:off x="4379913" y="4000500"/>
              <a:ext cx="390525" cy="295275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6" name="Freeform 732"/>
            <p:cNvSpPr>
              <a:spLocks/>
            </p:cNvSpPr>
            <p:nvPr/>
          </p:nvSpPr>
          <p:spPr bwMode="auto">
            <a:xfrm>
              <a:off x="5391150" y="4311650"/>
              <a:ext cx="233363" cy="327025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7" name="Freeform 733"/>
            <p:cNvSpPr>
              <a:spLocks/>
            </p:cNvSpPr>
            <p:nvPr/>
          </p:nvSpPr>
          <p:spPr bwMode="auto">
            <a:xfrm>
              <a:off x="4722813" y="4295775"/>
              <a:ext cx="31750" cy="12541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8" name="Freeform 734"/>
            <p:cNvSpPr>
              <a:spLocks/>
            </p:cNvSpPr>
            <p:nvPr/>
          </p:nvSpPr>
          <p:spPr bwMode="auto">
            <a:xfrm>
              <a:off x="4722813" y="4295775"/>
              <a:ext cx="31750" cy="12541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9" name="Freeform 735"/>
            <p:cNvSpPr>
              <a:spLocks/>
            </p:cNvSpPr>
            <p:nvPr/>
          </p:nvSpPr>
          <p:spPr bwMode="auto">
            <a:xfrm>
              <a:off x="4722813" y="4295775"/>
              <a:ext cx="31750" cy="12541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0" name="Freeform 736"/>
            <p:cNvSpPr>
              <a:spLocks/>
            </p:cNvSpPr>
            <p:nvPr/>
          </p:nvSpPr>
          <p:spPr bwMode="auto">
            <a:xfrm>
              <a:off x="4708525" y="4016375"/>
              <a:ext cx="247650" cy="404813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1" name="Freeform 737"/>
            <p:cNvSpPr>
              <a:spLocks/>
            </p:cNvSpPr>
            <p:nvPr/>
          </p:nvSpPr>
          <p:spPr bwMode="auto">
            <a:xfrm>
              <a:off x="4708525" y="4016375"/>
              <a:ext cx="247650" cy="404813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2" name="Freeform 738"/>
            <p:cNvSpPr>
              <a:spLocks/>
            </p:cNvSpPr>
            <p:nvPr/>
          </p:nvSpPr>
          <p:spPr bwMode="auto">
            <a:xfrm>
              <a:off x="4708525" y="4016375"/>
              <a:ext cx="247650" cy="404813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3" name="Freeform 739"/>
            <p:cNvSpPr>
              <a:spLocks/>
            </p:cNvSpPr>
            <p:nvPr/>
          </p:nvSpPr>
          <p:spPr bwMode="auto">
            <a:xfrm>
              <a:off x="4786313" y="5151438"/>
              <a:ext cx="387350" cy="357187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4" name="Freeform 740"/>
            <p:cNvSpPr>
              <a:spLocks/>
            </p:cNvSpPr>
            <p:nvPr/>
          </p:nvSpPr>
          <p:spPr bwMode="auto">
            <a:xfrm>
              <a:off x="4864100" y="5041900"/>
              <a:ext cx="231775" cy="23336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5" name="Freeform 741"/>
            <p:cNvSpPr>
              <a:spLocks/>
            </p:cNvSpPr>
            <p:nvPr/>
          </p:nvSpPr>
          <p:spPr bwMode="auto">
            <a:xfrm>
              <a:off x="5111750" y="4856163"/>
              <a:ext cx="265113" cy="419100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6" name="Freeform 742"/>
            <p:cNvSpPr>
              <a:spLocks/>
            </p:cNvSpPr>
            <p:nvPr/>
          </p:nvSpPr>
          <p:spPr bwMode="auto">
            <a:xfrm>
              <a:off x="5111750" y="4622800"/>
              <a:ext cx="249238" cy="263525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7" name="Freeform 743"/>
            <p:cNvSpPr>
              <a:spLocks/>
            </p:cNvSpPr>
            <p:nvPr/>
          </p:nvSpPr>
          <p:spPr bwMode="auto">
            <a:xfrm>
              <a:off x="4676775" y="4746625"/>
              <a:ext cx="295275" cy="29527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8" name="Freeform 744"/>
            <p:cNvSpPr>
              <a:spLocks/>
            </p:cNvSpPr>
            <p:nvPr/>
          </p:nvSpPr>
          <p:spPr bwMode="auto">
            <a:xfrm>
              <a:off x="4676775" y="4467225"/>
              <a:ext cx="450850" cy="450850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9" name="Freeform 745"/>
            <p:cNvSpPr>
              <a:spLocks/>
            </p:cNvSpPr>
            <p:nvPr/>
          </p:nvSpPr>
          <p:spPr bwMode="auto">
            <a:xfrm>
              <a:off x="5189538" y="4156075"/>
              <a:ext cx="357187" cy="342900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0" name="Freeform 746"/>
            <p:cNvSpPr>
              <a:spLocks/>
            </p:cNvSpPr>
            <p:nvPr/>
          </p:nvSpPr>
          <p:spPr bwMode="auto">
            <a:xfrm>
              <a:off x="5205413" y="4483100"/>
              <a:ext cx="201612" cy="233363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1" name="Freeform 747"/>
            <p:cNvSpPr>
              <a:spLocks/>
            </p:cNvSpPr>
            <p:nvPr/>
          </p:nvSpPr>
          <p:spPr bwMode="auto">
            <a:xfrm>
              <a:off x="4987925" y="4979988"/>
              <a:ext cx="185738" cy="187325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2" name="Freeform 748"/>
            <p:cNvSpPr>
              <a:spLocks/>
            </p:cNvSpPr>
            <p:nvPr/>
          </p:nvSpPr>
          <p:spPr bwMode="auto">
            <a:xfrm>
              <a:off x="4926013" y="4498975"/>
              <a:ext cx="325437" cy="542925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3" name="Freeform 749"/>
            <p:cNvSpPr>
              <a:spLocks/>
            </p:cNvSpPr>
            <p:nvPr/>
          </p:nvSpPr>
          <p:spPr bwMode="auto">
            <a:xfrm>
              <a:off x="4256088" y="4219575"/>
              <a:ext cx="185737" cy="139700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4" name="Freeform 750"/>
            <p:cNvSpPr>
              <a:spLocks/>
            </p:cNvSpPr>
            <p:nvPr/>
          </p:nvSpPr>
          <p:spPr bwMode="auto">
            <a:xfrm>
              <a:off x="4851400" y="5041900"/>
              <a:ext cx="231775" cy="23336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5" name="Freeform 751"/>
            <p:cNvSpPr>
              <a:spLocks/>
            </p:cNvSpPr>
            <p:nvPr/>
          </p:nvSpPr>
          <p:spPr bwMode="auto">
            <a:xfrm>
              <a:off x="4256088" y="4219575"/>
              <a:ext cx="185737" cy="139700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6" name="Freeform 752"/>
            <p:cNvSpPr>
              <a:spLocks/>
            </p:cNvSpPr>
            <p:nvPr/>
          </p:nvSpPr>
          <p:spPr bwMode="auto">
            <a:xfrm>
              <a:off x="4256088" y="4219575"/>
              <a:ext cx="185737" cy="139700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7" name="Freeform 753"/>
            <p:cNvSpPr>
              <a:spLocks/>
            </p:cNvSpPr>
            <p:nvPr/>
          </p:nvSpPr>
          <p:spPr bwMode="auto">
            <a:xfrm>
              <a:off x="4379913" y="4327525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8" name="Freeform 754"/>
            <p:cNvSpPr>
              <a:spLocks/>
            </p:cNvSpPr>
            <p:nvPr/>
          </p:nvSpPr>
          <p:spPr bwMode="auto">
            <a:xfrm>
              <a:off x="4379913" y="4327525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9" name="Freeform 755"/>
            <p:cNvSpPr>
              <a:spLocks/>
            </p:cNvSpPr>
            <p:nvPr/>
          </p:nvSpPr>
          <p:spPr bwMode="auto">
            <a:xfrm>
              <a:off x="4379913" y="4327525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0" name="Freeform 756"/>
            <p:cNvSpPr>
              <a:spLocks/>
            </p:cNvSpPr>
            <p:nvPr/>
          </p:nvSpPr>
          <p:spPr bwMode="auto">
            <a:xfrm>
              <a:off x="4302125" y="4327525"/>
              <a:ext cx="93663" cy="139700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1" name="Freeform 757"/>
            <p:cNvSpPr>
              <a:spLocks/>
            </p:cNvSpPr>
            <p:nvPr/>
          </p:nvSpPr>
          <p:spPr bwMode="auto">
            <a:xfrm>
              <a:off x="4441825" y="4233863"/>
              <a:ext cx="296863" cy="265112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2" name="Freeform 758"/>
            <p:cNvSpPr>
              <a:spLocks/>
            </p:cNvSpPr>
            <p:nvPr/>
          </p:nvSpPr>
          <p:spPr bwMode="auto">
            <a:xfrm>
              <a:off x="4738688" y="4327525"/>
              <a:ext cx="311150" cy="187325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3" name="Freeform 759"/>
            <p:cNvSpPr>
              <a:spLocks/>
            </p:cNvSpPr>
            <p:nvPr/>
          </p:nvSpPr>
          <p:spPr bwMode="auto">
            <a:xfrm>
              <a:off x="4441825" y="4233863"/>
              <a:ext cx="296863" cy="265112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4" name="Freeform 760"/>
            <p:cNvSpPr>
              <a:spLocks/>
            </p:cNvSpPr>
            <p:nvPr/>
          </p:nvSpPr>
          <p:spPr bwMode="auto">
            <a:xfrm>
              <a:off x="4738688" y="4327525"/>
              <a:ext cx="311150" cy="187325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5" name="Freeform 761"/>
            <p:cNvSpPr>
              <a:spLocks/>
            </p:cNvSpPr>
            <p:nvPr/>
          </p:nvSpPr>
          <p:spPr bwMode="auto">
            <a:xfrm>
              <a:off x="4645025" y="4498975"/>
              <a:ext cx="187325" cy="233363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6" name="Freeform 762"/>
            <p:cNvSpPr>
              <a:spLocks/>
            </p:cNvSpPr>
            <p:nvPr/>
          </p:nvSpPr>
          <p:spPr bwMode="auto">
            <a:xfrm>
              <a:off x="4598988" y="4545013"/>
              <a:ext cx="123825" cy="139700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7" name="Freeform 763"/>
            <p:cNvSpPr>
              <a:spLocks/>
            </p:cNvSpPr>
            <p:nvPr/>
          </p:nvSpPr>
          <p:spPr bwMode="auto">
            <a:xfrm>
              <a:off x="4568825" y="4295775"/>
              <a:ext cx="185738" cy="249238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8" name="Freeform 764"/>
            <p:cNvSpPr>
              <a:spLocks/>
            </p:cNvSpPr>
            <p:nvPr/>
          </p:nvSpPr>
          <p:spPr bwMode="auto">
            <a:xfrm>
              <a:off x="4598988" y="4545013"/>
              <a:ext cx="123825" cy="139700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9" name="Freeform 765"/>
            <p:cNvSpPr>
              <a:spLocks/>
            </p:cNvSpPr>
            <p:nvPr/>
          </p:nvSpPr>
          <p:spPr bwMode="auto">
            <a:xfrm>
              <a:off x="4568825" y="4295775"/>
              <a:ext cx="185738" cy="249238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0" name="Freeform 766"/>
            <p:cNvSpPr>
              <a:spLocks/>
            </p:cNvSpPr>
            <p:nvPr/>
          </p:nvSpPr>
          <p:spPr bwMode="auto">
            <a:xfrm>
              <a:off x="4568825" y="4295775"/>
              <a:ext cx="185738" cy="249238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1" name="Freeform 767"/>
            <p:cNvSpPr>
              <a:spLocks/>
            </p:cNvSpPr>
            <p:nvPr/>
          </p:nvSpPr>
          <p:spPr bwMode="auto">
            <a:xfrm>
              <a:off x="4395788" y="4281488"/>
              <a:ext cx="61912" cy="155575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2" name="Freeform 768"/>
            <p:cNvSpPr>
              <a:spLocks/>
            </p:cNvSpPr>
            <p:nvPr/>
          </p:nvSpPr>
          <p:spPr bwMode="auto">
            <a:xfrm>
              <a:off x="4379913" y="4327525"/>
              <a:ext cx="46037" cy="12382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3" name="Freeform 769"/>
            <p:cNvSpPr>
              <a:spLocks/>
            </p:cNvSpPr>
            <p:nvPr/>
          </p:nvSpPr>
          <p:spPr bwMode="auto">
            <a:xfrm>
              <a:off x="4395788" y="4281488"/>
              <a:ext cx="61912" cy="155575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4" name="Freeform 770"/>
            <p:cNvSpPr>
              <a:spLocks/>
            </p:cNvSpPr>
            <p:nvPr/>
          </p:nvSpPr>
          <p:spPr bwMode="auto">
            <a:xfrm>
              <a:off x="4379913" y="4327525"/>
              <a:ext cx="46037" cy="12382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5" name="Freeform 771"/>
            <p:cNvSpPr>
              <a:spLocks/>
            </p:cNvSpPr>
            <p:nvPr/>
          </p:nvSpPr>
          <p:spPr bwMode="auto">
            <a:xfrm>
              <a:off x="4660900" y="5011738"/>
              <a:ext cx="327025" cy="325437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6" name="Freeform 772"/>
            <p:cNvSpPr>
              <a:spLocks/>
            </p:cNvSpPr>
            <p:nvPr/>
          </p:nvSpPr>
          <p:spPr bwMode="auto">
            <a:xfrm>
              <a:off x="4395788" y="4125913"/>
              <a:ext cx="77787" cy="93662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7" name="Freeform 774"/>
            <p:cNvSpPr>
              <a:spLocks/>
            </p:cNvSpPr>
            <p:nvPr/>
          </p:nvSpPr>
          <p:spPr bwMode="auto">
            <a:xfrm>
              <a:off x="4660900" y="5011738"/>
              <a:ext cx="327025" cy="325437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8" name="Freeform 775"/>
            <p:cNvSpPr>
              <a:spLocks/>
            </p:cNvSpPr>
            <p:nvPr/>
          </p:nvSpPr>
          <p:spPr bwMode="auto">
            <a:xfrm>
              <a:off x="230188" y="2071688"/>
              <a:ext cx="668337" cy="91598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9" name="Freeform 777"/>
            <p:cNvSpPr>
              <a:spLocks/>
            </p:cNvSpPr>
            <p:nvPr/>
          </p:nvSpPr>
          <p:spPr bwMode="auto">
            <a:xfrm>
              <a:off x="1303338" y="3224213"/>
              <a:ext cx="1412875" cy="730250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0 h 376"/>
                <a:gd name="T50" fmla="*/ 2147483647 w 728"/>
                <a:gd name="T51" fmla="*/ 2147483647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0 w 728"/>
                <a:gd name="T57" fmla="*/ 2147483647 h 376"/>
                <a:gd name="T58" fmla="*/ 2147483647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8"/>
                <a:gd name="T100" fmla="*/ 0 h 376"/>
                <a:gd name="T101" fmla="*/ 728 w 728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0" name="Freeform 779"/>
            <p:cNvSpPr>
              <a:spLocks/>
            </p:cNvSpPr>
            <p:nvPr/>
          </p:nvSpPr>
          <p:spPr bwMode="auto">
            <a:xfrm>
              <a:off x="1303338" y="3224213"/>
              <a:ext cx="1412875" cy="730250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2147483647 h 376"/>
                <a:gd name="T50" fmla="*/ 2147483647 w 728"/>
                <a:gd name="T51" fmla="*/ 0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2147483647 w 728"/>
                <a:gd name="T57" fmla="*/ 2147483647 h 376"/>
                <a:gd name="T58" fmla="*/ 0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2147483647 w 728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8"/>
                <a:gd name="T103" fmla="*/ 0 h 376"/>
                <a:gd name="T104" fmla="*/ 728 w 728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1" name="Freeform 780"/>
            <p:cNvSpPr>
              <a:spLocks/>
            </p:cNvSpPr>
            <p:nvPr/>
          </p:nvSpPr>
          <p:spPr bwMode="auto">
            <a:xfrm>
              <a:off x="2203450" y="4219575"/>
              <a:ext cx="109538" cy="107950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0 h 56"/>
                <a:gd name="T6" fmla="*/ 2147483647 w 56"/>
                <a:gd name="T7" fmla="*/ 2147483647 h 56"/>
                <a:gd name="T8" fmla="*/ 0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2" name="Freeform 781"/>
            <p:cNvSpPr>
              <a:spLocks/>
            </p:cNvSpPr>
            <p:nvPr/>
          </p:nvSpPr>
          <p:spPr bwMode="auto">
            <a:xfrm>
              <a:off x="2251075" y="4327525"/>
              <a:ext cx="92075" cy="61913"/>
            </a:xfrm>
            <a:custGeom>
              <a:avLst/>
              <a:gdLst>
                <a:gd name="T0" fmla="*/ 2147483647 w 48"/>
                <a:gd name="T1" fmla="*/ 0 h 32"/>
                <a:gd name="T2" fmla="*/ 2147483647 w 48"/>
                <a:gd name="T3" fmla="*/ 0 h 32"/>
                <a:gd name="T4" fmla="*/ 0 w 48"/>
                <a:gd name="T5" fmla="*/ 0 h 32"/>
                <a:gd name="T6" fmla="*/ 2147483647 w 48"/>
                <a:gd name="T7" fmla="*/ 2147483647 h 32"/>
                <a:gd name="T8" fmla="*/ 2147483647 w 48"/>
                <a:gd name="T9" fmla="*/ 2147483647 h 32"/>
                <a:gd name="T10" fmla="*/ 2147483647 w 48"/>
                <a:gd name="T11" fmla="*/ 2147483647 h 32"/>
                <a:gd name="T12" fmla="*/ 2147483647 w 4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2"/>
                <a:gd name="T23" fmla="*/ 48 w 4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3" name="Freeform 782"/>
            <p:cNvSpPr>
              <a:spLocks/>
            </p:cNvSpPr>
            <p:nvPr/>
          </p:nvSpPr>
          <p:spPr bwMode="auto">
            <a:xfrm>
              <a:off x="2328863" y="4359275"/>
              <a:ext cx="139700" cy="61913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2147483647 h 32"/>
                <a:gd name="T4" fmla="*/ 2147483647 w 72"/>
                <a:gd name="T5" fmla="*/ 2147483647 h 32"/>
                <a:gd name="T6" fmla="*/ 2147483647 w 72"/>
                <a:gd name="T7" fmla="*/ 0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32"/>
                <a:gd name="T41" fmla="*/ 72 w 7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3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4" name="Freeform 783"/>
            <p:cNvSpPr>
              <a:spLocks/>
            </p:cNvSpPr>
            <p:nvPr/>
          </p:nvSpPr>
          <p:spPr bwMode="auto">
            <a:xfrm>
              <a:off x="2420938" y="4295775"/>
              <a:ext cx="295275" cy="311150"/>
            </a:xfrm>
            <a:custGeom>
              <a:avLst/>
              <a:gdLst>
                <a:gd name="T0" fmla="*/ 2147483647 w 152"/>
                <a:gd name="T1" fmla="*/ 2147483647 h 160"/>
                <a:gd name="T2" fmla="*/ 2147483647 w 152"/>
                <a:gd name="T3" fmla="*/ 2147483647 h 160"/>
                <a:gd name="T4" fmla="*/ 2147483647 w 152"/>
                <a:gd name="T5" fmla="*/ 2147483647 h 160"/>
                <a:gd name="T6" fmla="*/ 2147483647 w 152"/>
                <a:gd name="T7" fmla="*/ 2147483647 h 160"/>
                <a:gd name="T8" fmla="*/ 2147483647 w 152"/>
                <a:gd name="T9" fmla="*/ 2147483647 h 160"/>
                <a:gd name="T10" fmla="*/ 2147483647 w 152"/>
                <a:gd name="T11" fmla="*/ 2147483647 h 160"/>
                <a:gd name="T12" fmla="*/ 2147483647 w 152"/>
                <a:gd name="T13" fmla="*/ 2147483647 h 160"/>
                <a:gd name="T14" fmla="*/ 2147483647 w 152"/>
                <a:gd name="T15" fmla="*/ 2147483647 h 160"/>
                <a:gd name="T16" fmla="*/ 2147483647 w 152"/>
                <a:gd name="T17" fmla="*/ 0 h 160"/>
                <a:gd name="T18" fmla="*/ 2147483647 w 152"/>
                <a:gd name="T19" fmla="*/ 2147483647 h 160"/>
                <a:gd name="T20" fmla="*/ 2147483647 w 152"/>
                <a:gd name="T21" fmla="*/ 2147483647 h 160"/>
                <a:gd name="T22" fmla="*/ 2147483647 w 152"/>
                <a:gd name="T23" fmla="*/ 2147483647 h 160"/>
                <a:gd name="T24" fmla="*/ 2147483647 w 152"/>
                <a:gd name="T25" fmla="*/ 2147483647 h 160"/>
                <a:gd name="T26" fmla="*/ 2147483647 w 152"/>
                <a:gd name="T27" fmla="*/ 2147483647 h 160"/>
                <a:gd name="T28" fmla="*/ 2147483647 w 152"/>
                <a:gd name="T29" fmla="*/ 2147483647 h 160"/>
                <a:gd name="T30" fmla="*/ 2147483647 w 152"/>
                <a:gd name="T31" fmla="*/ 2147483647 h 160"/>
                <a:gd name="T32" fmla="*/ 2147483647 w 152"/>
                <a:gd name="T33" fmla="*/ 2147483647 h 160"/>
                <a:gd name="T34" fmla="*/ 2147483647 w 152"/>
                <a:gd name="T35" fmla="*/ 2147483647 h 160"/>
                <a:gd name="T36" fmla="*/ 2147483647 w 152"/>
                <a:gd name="T37" fmla="*/ 2147483647 h 160"/>
                <a:gd name="T38" fmla="*/ 2147483647 w 152"/>
                <a:gd name="T39" fmla="*/ 2147483647 h 160"/>
                <a:gd name="T40" fmla="*/ 0 w 152"/>
                <a:gd name="T41" fmla="*/ 2147483647 h 160"/>
                <a:gd name="T42" fmla="*/ 2147483647 w 152"/>
                <a:gd name="T43" fmla="*/ 2147483647 h 160"/>
                <a:gd name="T44" fmla="*/ 2147483647 w 152"/>
                <a:gd name="T45" fmla="*/ 2147483647 h 160"/>
                <a:gd name="T46" fmla="*/ 2147483647 w 152"/>
                <a:gd name="T47" fmla="*/ 2147483647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60"/>
                <a:gd name="T74" fmla="*/ 152 w 152"/>
                <a:gd name="T75" fmla="*/ 160 h 1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60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5" name="Freeform 784"/>
            <p:cNvSpPr>
              <a:spLocks/>
            </p:cNvSpPr>
            <p:nvPr/>
          </p:nvSpPr>
          <p:spPr bwMode="auto">
            <a:xfrm>
              <a:off x="2514600" y="4560888"/>
              <a:ext cx="201613" cy="139700"/>
            </a:xfrm>
            <a:custGeom>
              <a:avLst/>
              <a:gdLst>
                <a:gd name="T0" fmla="*/ 0 w 104"/>
                <a:gd name="T1" fmla="*/ 2147483647 h 72"/>
                <a:gd name="T2" fmla="*/ 2147483647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0 h 72"/>
                <a:gd name="T22" fmla="*/ 0 w 104"/>
                <a:gd name="T23" fmla="*/ 214748364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6" name="Freeform 785"/>
            <p:cNvSpPr>
              <a:spLocks/>
            </p:cNvSpPr>
            <p:nvPr/>
          </p:nvSpPr>
          <p:spPr bwMode="auto">
            <a:xfrm>
              <a:off x="2514600" y="4560888"/>
              <a:ext cx="201613" cy="139700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7" name="Freeform 786"/>
            <p:cNvSpPr>
              <a:spLocks/>
            </p:cNvSpPr>
            <p:nvPr/>
          </p:nvSpPr>
          <p:spPr bwMode="auto">
            <a:xfrm>
              <a:off x="2514600" y="4560888"/>
              <a:ext cx="201613" cy="139700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8" name="Freeform 787"/>
            <p:cNvSpPr>
              <a:spLocks/>
            </p:cNvSpPr>
            <p:nvPr/>
          </p:nvSpPr>
          <p:spPr bwMode="auto">
            <a:xfrm>
              <a:off x="2857500" y="4389438"/>
              <a:ext cx="123825" cy="171450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8"/>
                <a:gd name="T53" fmla="*/ 64 w 64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9" name="Freeform 788"/>
            <p:cNvSpPr>
              <a:spLocks/>
            </p:cNvSpPr>
            <p:nvPr/>
          </p:nvSpPr>
          <p:spPr bwMode="auto">
            <a:xfrm>
              <a:off x="3027363" y="4451350"/>
              <a:ext cx="77787" cy="93663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2147483647 w 40"/>
                <a:gd name="T11" fmla="*/ 0 h 48"/>
                <a:gd name="T12" fmla="*/ 0 w 40"/>
                <a:gd name="T13" fmla="*/ 2147483647 h 48"/>
                <a:gd name="T14" fmla="*/ 2147483647 w 40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8"/>
                <a:gd name="T26" fmla="*/ 40 w 4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0" name="Freeform 789"/>
            <p:cNvSpPr>
              <a:spLocks/>
            </p:cNvSpPr>
            <p:nvPr/>
          </p:nvSpPr>
          <p:spPr bwMode="auto">
            <a:xfrm>
              <a:off x="2857500" y="4389438"/>
              <a:ext cx="123825" cy="171450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2147483647 w 64"/>
                <a:gd name="T35" fmla="*/ 2147483647 h 88"/>
                <a:gd name="T36" fmla="*/ 2147483647 w 64"/>
                <a:gd name="T37" fmla="*/ 2147483647 h 88"/>
                <a:gd name="T38" fmla="*/ 2147483647 w 64"/>
                <a:gd name="T39" fmla="*/ 2147483647 h 88"/>
                <a:gd name="T40" fmla="*/ 2147483647 w 64"/>
                <a:gd name="T41" fmla="*/ 2147483647 h 88"/>
                <a:gd name="T42" fmla="*/ 2147483647 w 64"/>
                <a:gd name="T43" fmla="*/ 2147483647 h 88"/>
                <a:gd name="T44" fmla="*/ 2147483647 w 64"/>
                <a:gd name="T45" fmla="*/ 2147483647 h 88"/>
                <a:gd name="T46" fmla="*/ 2147483647 w 64"/>
                <a:gd name="T47" fmla="*/ 2147483647 h 88"/>
                <a:gd name="T48" fmla="*/ 2147483647 w 64"/>
                <a:gd name="T49" fmla="*/ 0 h 88"/>
                <a:gd name="T50" fmla="*/ 2147483647 w 64"/>
                <a:gd name="T51" fmla="*/ 2147483647 h 88"/>
                <a:gd name="T52" fmla="*/ 0 w 64"/>
                <a:gd name="T53" fmla="*/ 2147483647 h 88"/>
                <a:gd name="T54" fmla="*/ 2147483647 w 64"/>
                <a:gd name="T55" fmla="*/ 2147483647 h 88"/>
                <a:gd name="T56" fmla="*/ 2147483647 w 64"/>
                <a:gd name="T57" fmla="*/ 2147483647 h 88"/>
                <a:gd name="T58" fmla="*/ 2147483647 w 64"/>
                <a:gd name="T59" fmla="*/ 2147483647 h 88"/>
                <a:gd name="T60" fmla="*/ 2147483647 w 64"/>
                <a:gd name="T61" fmla="*/ 2147483647 h 88"/>
                <a:gd name="T62" fmla="*/ 2147483647 w 64"/>
                <a:gd name="T63" fmla="*/ 2147483647 h 88"/>
                <a:gd name="T64" fmla="*/ 2147483647 w 64"/>
                <a:gd name="T65" fmla="*/ 2147483647 h 88"/>
                <a:gd name="T66" fmla="*/ 2147483647 w 64"/>
                <a:gd name="T67" fmla="*/ 2147483647 h 88"/>
                <a:gd name="T68" fmla="*/ 2147483647 w 64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88"/>
                <a:gd name="T107" fmla="*/ 64 w 64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1" name="Freeform 790"/>
            <p:cNvSpPr>
              <a:spLocks/>
            </p:cNvSpPr>
            <p:nvPr/>
          </p:nvSpPr>
          <p:spPr bwMode="auto">
            <a:xfrm>
              <a:off x="3027363" y="4451350"/>
              <a:ext cx="77787" cy="93663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2147483647 w 40"/>
                <a:gd name="T13" fmla="*/ 0 h 48"/>
                <a:gd name="T14" fmla="*/ 0 w 40"/>
                <a:gd name="T15" fmla="*/ 2147483647 h 48"/>
                <a:gd name="T16" fmla="*/ 2147483647 w 40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2" name="Freeform 791"/>
            <p:cNvSpPr>
              <a:spLocks/>
            </p:cNvSpPr>
            <p:nvPr/>
          </p:nvSpPr>
          <p:spPr bwMode="auto">
            <a:xfrm>
              <a:off x="2562225" y="5151438"/>
              <a:ext cx="481013" cy="993775"/>
            </a:xfrm>
            <a:custGeom>
              <a:avLst/>
              <a:gdLst>
                <a:gd name="T0" fmla="*/ 2147483647 w 248"/>
                <a:gd name="T1" fmla="*/ 2147483647 h 512"/>
                <a:gd name="T2" fmla="*/ 2147483647 w 248"/>
                <a:gd name="T3" fmla="*/ 2147483647 h 512"/>
                <a:gd name="T4" fmla="*/ 2147483647 w 248"/>
                <a:gd name="T5" fmla="*/ 2147483647 h 512"/>
                <a:gd name="T6" fmla="*/ 2147483647 w 248"/>
                <a:gd name="T7" fmla="*/ 2147483647 h 512"/>
                <a:gd name="T8" fmla="*/ 2147483647 w 248"/>
                <a:gd name="T9" fmla="*/ 2147483647 h 512"/>
                <a:gd name="T10" fmla="*/ 2147483647 w 248"/>
                <a:gd name="T11" fmla="*/ 2147483647 h 512"/>
                <a:gd name="T12" fmla="*/ 2147483647 w 248"/>
                <a:gd name="T13" fmla="*/ 2147483647 h 512"/>
                <a:gd name="T14" fmla="*/ 2147483647 w 248"/>
                <a:gd name="T15" fmla="*/ 2147483647 h 512"/>
                <a:gd name="T16" fmla="*/ 2147483647 w 248"/>
                <a:gd name="T17" fmla="*/ 2147483647 h 512"/>
                <a:gd name="T18" fmla="*/ 2147483647 w 248"/>
                <a:gd name="T19" fmla="*/ 2147483647 h 512"/>
                <a:gd name="T20" fmla="*/ 2147483647 w 248"/>
                <a:gd name="T21" fmla="*/ 2147483647 h 512"/>
                <a:gd name="T22" fmla="*/ 2147483647 w 248"/>
                <a:gd name="T23" fmla="*/ 2147483647 h 512"/>
                <a:gd name="T24" fmla="*/ 2147483647 w 248"/>
                <a:gd name="T25" fmla="*/ 2147483647 h 512"/>
                <a:gd name="T26" fmla="*/ 2147483647 w 248"/>
                <a:gd name="T27" fmla="*/ 2147483647 h 512"/>
                <a:gd name="T28" fmla="*/ 2147483647 w 248"/>
                <a:gd name="T29" fmla="*/ 0 h 512"/>
                <a:gd name="T30" fmla="*/ 2147483647 w 248"/>
                <a:gd name="T31" fmla="*/ 0 h 512"/>
                <a:gd name="T32" fmla="*/ 2147483647 w 248"/>
                <a:gd name="T33" fmla="*/ 2147483647 h 512"/>
                <a:gd name="T34" fmla="*/ 2147483647 w 248"/>
                <a:gd name="T35" fmla="*/ 0 h 512"/>
                <a:gd name="T36" fmla="*/ 2147483647 w 248"/>
                <a:gd name="T37" fmla="*/ 0 h 512"/>
                <a:gd name="T38" fmla="*/ 2147483647 w 248"/>
                <a:gd name="T39" fmla="*/ 2147483647 h 512"/>
                <a:gd name="T40" fmla="*/ 2147483647 w 248"/>
                <a:gd name="T41" fmla="*/ 2147483647 h 512"/>
                <a:gd name="T42" fmla="*/ 2147483647 w 248"/>
                <a:gd name="T43" fmla="*/ 2147483647 h 512"/>
                <a:gd name="T44" fmla="*/ 2147483647 w 248"/>
                <a:gd name="T45" fmla="*/ 2147483647 h 512"/>
                <a:gd name="T46" fmla="*/ 2147483647 w 248"/>
                <a:gd name="T47" fmla="*/ 2147483647 h 512"/>
                <a:gd name="T48" fmla="*/ 2147483647 w 248"/>
                <a:gd name="T49" fmla="*/ 2147483647 h 512"/>
                <a:gd name="T50" fmla="*/ 2147483647 w 248"/>
                <a:gd name="T51" fmla="*/ 2147483647 h 512"/>
                <a:gd name="T52" fmla="*/ 2147483647 w 248"/>
                <a:gd name="T53" fmla="*/ 2147483647 h 512"/>
                <a:gd name="T54" fmla="*/ 2147483647 w 248"/>
                <a:gd name="T55" fmla="*/ 2147483647 h 512"/>
                <a:gd name="T56" fmla="*/ 2147483647 w 248"/>
                <a:gd name="T57" fmla="*/ 2147483647 h 512"/>
                <a:gd name="T58" fmla="*/ 2147483647 w 248"/>
                <a:gd name="T59" fmla="*/ 2147483647 h 512"/>
                <a:gd name="T60" fmla="*/ 2147483647 w 248"/>
                <a:gd name="T61" fmla="*/ 2147483647 h 512"/>
                <a:gd name="T62" fmla="*/ 2147483647 w 248"/>
                <a:gd name="T63" fmla="*/ 2147483647 h 512"/>
                <a:gd name="T64" fmla="*/ 0 w 248"/>
                <a:gd name="T65" fmla="*/ 2147483647 h 512"/>
                <a:gd name="T66" fmla="*/ 2147483647 w 248"/>
                <a:gd name="T67" fmla="*/ 2147483647 h 512"/>
                <a:gd name="T68" fmla="*/ 2147483647 w 248"/>
                <a:gd name="T69" fmla="*/ 2147483647 h 512"/>
                <a:gd name="T70" fmla="*/ 2147483647 w 248"/>
                <a:gd name="T71" fmla="*/ 2147483647 h 512"/>
                <a:gd name="T72" fmla="*/ 2147483647 w 248"/>
                <a:gd name="T73" fmla="*/ 2147483647 h 512"/>
                <a:gd name="T74" fmla="*/ 2147483647 w 248"/>
                <a:gd name="T75" fmla="*/ 2147483647 h 512"/>
                <a:gd name="T76" fmla="*/ 2147483647 w 248"/>
                <a:gd name="T77" fmla="*/ 2147483647 h 512"/>
                <a:gd name="T78" fmla="*/ 2147483647 w 248"/>
                <a:gd name="T79" fmla="*/ 2147483647 h 512"/>
                <a:gd name="T80" fmla="*/ 2147483647 w 248"/>
                <a:gd name="T81" fmla="*/ 2147483647 h 512"/>
                <a:gd name="T82" fmla="*/ 2147483647 w 248"/>
                <a:gd name="T83" fmla="*/ 2147483647 h 512"/>
                <a:gd name="T84" fmla="*/ 2147483647 w 248"/>
                <a:gd name="T85" fmla="*/ 2147483647 h 512"/>
                <a:gd name="T86" fmla="*/ 2147483647 w 248"/>
                <a:gd name="T87" fmla="*/ 2147483647 h 512"/>
                <a:gd name="T88" fmla="*/ 2147483647 w 248"/>
                <a:gd name="T89" fmla="*/ 2147483647 h 512"/>
                <a:gd name="T90" fmla="*/ 2147483647 w 248"/>
                <a:gd name="T91" fmla="*/ 2147483647 h 512"/>
                <a:gd name="T92" fmla="*/ 2147483647 w 248"/>
                <a:gd name="T93" fmla="*/ 2147483647 h 512"/>
                <a:gd name="T94" fmla="*/ 2147483647 w 248"/>
                <a:gd name="T95" fmla="*/ 2147483647 h 512"/>
                <a:gd name="T96" fmla="*/ 2147483647 w 248"/>
                <a:gd name="T97" fmla="*/ 2147483647 h 512"/>
                <a:gd name="T98" fmla="*/ 2147483647 w 248"/>
                <a:gd name="T99" fmla="*/ 2147483647 h 512"/>
                <a:gd name="T100" fmla="*/ 2147483647 w 248"/>
                <a:gd name="T101" fmla="*/ 2147483647 h 512"/>
                <a:gd name="T102" fmla="*/ 2147483647 w 248"/>
                <a:gd name="T103" fmla="*/ 2147483647 h 512"/>
                <a:gd name="T104" fmla="*/ 2147483647 w 248"/>
                <a:gd name="T105" fmla="*/ 2147483647 h 512"/>
                <a:gd name="T106" fmla="*/ 2147483647 w 248"/>
                <a:gd name="T107" fmla="*/ 2147483647 h 512"/>
                <a:gd name="T108" fmla="*/ 2147483647 w 248"/>
                <a:gd name="T109" fmla="*/ 2147483647 h 512"/>
                <a:gd name="T110" fmla="*/ 2147483647 w 248"/>
                <a:gd name="T111" fmla="*/ 2147483647 h 512"/>
                <a:gd name="T112" fmla="*/ 2147483647 w 248"/>
                <a:gd name="T113" fmla="*/ 2147483647 h 512"/>
                <a:gd name="T114" fmla="*/ 2147483647 w 248"/>
                <a:gd name="T115" fmla="*/ 2147483647 h 512"/>
                <a:gd name="T116" fmla="*/ 2147483647 w 248"/>
                <a:gd name="T117" fmla="*/ 2147483647 h 512"/>
                <a:gd name="T118" fmla="*/ 2147483647 w 248"/>
                <a:gd name="T119" fmla="*/ 2147483647 h 512"/>
                <a:gd name="T120" fmla="*/ 2147483647 w 248"/>
                <a:gd name="T121" fmla="*/ 2147483647 h 512"/>
                <a:gd name="T122" fmla="*/ 2147483647 w 248"/>
                <a:gd name="T123" fmla="*/ 2147483647 h 5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8"/>
                <a:gd name="T187" fmla="*/ 0 h 512"/>
                <a:gd name="T188" fmla="*/ 248 w 248"/>
                <a:gd name="T189" fmla="*/ 512 h 5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8" h="512">
                  <a:moveTo>
                    <a:pt x="192" y="144"/>
                  </a:moveTo>
                  <a:lnTo>
                    <a:pt x="192" y="128"/>
                  </a:lnTo>
                  <a:lnTo>
                    <a:pt x="200" y="112"/>
                  </a:lnTo>
                  <a:lnTo>
                    <a:pt x="232" y="88"/>
                  </a:lnTo>
                  <a:lnTo>
                    <a:pt x="240" y="80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56"/>
                  </a:lnTo>
                  <a:lnTo>
                    <a:pt x="208" y="72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184" y="32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128"/>
                  </a:lnTo>
                  <a:lnTo>
                    <a:pt x="48" y="168"/>
                  </a:lnTo>
                  <a:lnTo>
                    <a:pt x="24" y="224"/>
                  </a:lnTo>
                  <a:lnTo>
                    <a:pt x="24" y="280"/>
                  </a:lnTo>
                  <a:lnTo>
                    <a:pt x="24" y="304"/>
                  </a:lnTo>
                  <a:lnTo>
                    <a:pt x="16" y="336"/>
                  </a:lnTo>
                  <a:lnTo>
                    <a:pt x="24" y="352"/>
                  </a:lnTo>
                  <a:lnTo>
                    <a:pt x="16" y="416"/>
                  </a:lnTo>
                  <a:lnTo>
                    <a:pt x="0" y="440"/>
                  </a:lnTo>
                  <a:lnTo>
                    <a:pt x="8" y="464"/>
                  </a:lnTo>
                  <a:lnTo>
                    <a:pt x="16" y="488"/>
                  </a:lnTo>
                  <a:lnTo>
                    <a:pt x="80" y="512"/>
                  </a:lnTo>
                  <a:lnTo>
                    <a:pt x="64" y="496"/>
                  </a:lnTo>
                  <a:lnTo>
                    <a:pt x="56" y="472"/>
                  </a:lnTo>
                  <a:lnTo>
                    <a:pt x="64" y="448"/>
                  </a:lnTo>
                  <a:lnTo>
                    <a:pt x="80" y="424"/>
                  </a:lnTo>
                  <a:lnTo>
                    <a:pt x="88" y="416"/>
                  </a:lnTo>
                  <a:lnTo>
                    <a:pt x="96" y="392"/>
                  </a:lnTo>
                  <a:lnTo>
                    <a:pt x="88" y="384"/>
                  </a:lnTo>
                  <a:lnTo>
                    <a:pt x="80" y="368"/>
                  </a:lnTo>
                  <a:lnTo>
                    <a:pt x="96" y="344"/>
                  </a:lnTo>
                  <a:lnTo>
                    <a:pt x="112" y="328"/>
                  </a:lnTo>
                  <a:lnTo>
                    <a:pt x="120" y="304"/>
                  </a:lnTo>
                  <a:lnTo>
                    <a:pt x="120" y="296"/>
                  </a:lnTo>
                  <a:lnTo>
                    <a:pt x="112" y="296"/>
                  </a:lnTo>
                  <a:lnTo>
                    <a:pt x="112" y="288"/>
                  </a:lnTo>
                  <a:lnTo>
                    <a:pt x="136" y="280"/>
                  </a:lnTo>
                  <a:lnTo>
                    <a:pt x="144" y="264"/>
                  </a:lnTo>
                  <a:lnTo>
                    <a:pt x="152" y="248"/>
                  </a:lnTo>
                  <a:lnTo>
                    <a:pt x="192" y="232"/>
                  </a:lnTo>
                  <a:lnTo>
                    <a:pt x="200" y="224"/>
                  </a:lnTo>
                  <a:lnTo>
                    <a:pt x="208" y="224"/>
                  </a:lnTo>
                  <a:lnTo>
                    <a:pt x="216" y="200"/>
                  </a:lnTo>
                  <a:lnTo>
                    <a:pt x="208" y="184"/>
                  </a:lnTo>
                  <a:lnTo>
                    <a:pt x="192" y="176"/>
                  </a:lnTo>
                  <a:lnTo>
                    <a:pt x="208" y="176"/>
                  </a:lnTo>
                  <a:lnTo>
                    <a:pt x="192" y="168"/>
                  </a:lnTo>
                  <a:lnTo>
                    <a:pt x="192" y="144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3" name="Freeform 792"/>
            <p:cNvSpPr>
              <a:spLocks/>
            </p:cNvSpPr>
            <p:nvPr/>
          </p:nvSpPr>
          <p:spPr bwMode="auto">
            <a:xfrm>
              <a:off x="2825750" y="5089525"/>
              <a:ext cx="217488" cy="201613"/>
            </a:xfrm>
            <a:custGeom>
              <a:avLst/>
              <a:gdLst>
                <a:gd name="T0" fmla="*/ 2147483647 w 112"/>
                <a:gd name="T1" fmla="*/ 0 h 104"/>
                <a:gd name="T2" fmla="*/ 0 w 112"/>
                <a:gd name="T3" fmla="*/ 2147483647 h 104"/>
                <a:gd name="T4" fmla="*/ 0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2147483647 w 112"/>
                <a:gd name="T13" fmla="*/ 2147483647 h 104"/>
                <a:gd name="T14" fmla="*/ 2147483647 w 112"/>
                <a:gd name="T15" fmla="*/ 2147483647 h 104"/>
                <a:gd name="T16" fmla="*/ 2147483647 w 112"/>
                <a:gd name="T17" fmla="*/ 2147483647 h 104"/>
                <a:gd name="T18" fmla="*/ 2147483647 w 112"/>
                <a:gd name="T19" fmla="*/ 2147483647 h 104"/>
                <a:gd name="T20" fmla="*/ 2147483647 w 112"/>
                <a:gd name="T21" fmla="*/ 2147483647 h 104"/>
                <a:gd name="T22" fmla="*/ 2147483647 w 112"/>
                <a:gd name="T23" fmla="*/ 2147483647 h 104"/>
                <a:gd name="T24" fmla="*/ 2147483647 w 112"/>
                <a:gd name="T25" fmla="*/ 2147483647 h 104"/>
                <a:gd name="T26" fmla="*/ 2147483647 w 112"/>
                <a:gd name="T27" fmla="*/ 2147483647 h 104"/>
                <a:gd name="T28" fmla="*/ 2147483647 w 112"/>
                <a:gd name="T29" fmla="*/ 2147483647 h 104"/>
                <a:gd name="T30" fmla="*/ 2147483647 w 112"/>
                <a:gd name="T31" fmla="*/ 2147483647 h 104"/>
                <a:gd name="T32" fmla="*/ 2147483647 w 112"/>
                <a:gd name="T33" fmla="*/ 2147483647 h 104"/>
                <a:gd name="T34" fmla="*/ 2147483647 w 112"/>
                <a:gd name="T35" fmla="*/ 0 h 104"/>
                <a:gd name="T36" fmla="*/ 2147483647 w 112"/>
                <a:gd name="T37" fmla="*/ 0 h 104"/>
                <a:gd name="T38" fmla="*/ 2147483647 w 112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04"/>
                <a:gd name="T62" fmla="*/ 112 w 112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04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4" name="Freeform 793"/>
            <p:cNvSpPr>
              <a:spLocks/>
            </p:cNvSpPr>
            <p:nvPr/>
          </p:nvSpPr>
          <p:spPr bwMode="auto">
            <a:xfrm>
              <a:off x="2933700" y="5368925"/>
              <a:ext cx="125413" cy="155575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5" name="Freeform 794"/>
            <p:cNvSpPr>
              <a:spLocks/>
            </p:cNvSpPr>
            <p:nvPr/>
          </p:nvSpPr>
          <p:spPr bwMode="auto">
            <a:xfrm>
              <a:off x="2654300" y="4840288"/>
              <a:ext cx="279400" cy="327025"/>
            </a:xfrm>
            <a:custGeom>
              <a:avLst/>
              <a:gdLst>
                <a:gd name="T0" fmla="*/ 2147483647 w 144"/>
                <a:gd name="T1" fmla="*/ 2147483647 h 168"/>
                <a:gd name="T2" fmla="*/ 2147483647 w 144"/>
                <a:gd name="T3" fmla="*/ 2147483647 h 168"/>
                <a:gd name="T4" fmla="*/ 2147483647 w 144"/>
                <a:gd name="T5" fmla="*/ 2147483647 h 168"/>
                <a:gd name="T6" fmla="*/ 2147483647 w 144"/>
                <a:gd name="T7" fmla="*/ 2147483647 h 168"/>
                <a:gd name="T8" fmla="*/ 2147483647 w 144"/>
                <a:gd name="T9" fmla="*/ 2147483647 h 168"/>
                <a:gd name="T10" fmla="*/ 2147483647 w 144"/>
                <a:gd name="T11" fmla="*/ 2147483647 h 168"/>
                <a:gd name="T12" fmla="*/ 2147483647 w 144"/>
                <a:gd name="T13" fmla="*/ 2147483647 h 168"/>
                <a:gd name="T14" fmla="*/ 2147483647 w 144"/>
                <a:gd name="T15" fmla="*/ 2147483647 h 168"/>
                <a:gd name="T16" fmla="*/ 2147483647 w 144"/>
                <a:gd name="T17" fmla="*/ 2147483647 h 168"/>
                <a:gd name="T18" fmla="*/ 2147483647 w 144"/>
                <a:gd name="T19" fmla="*/ 2147483647 h 168"/>
                <a:gd name="T20" fmla="*/ 2147483647 w 144"/>
                <a:gd name="T21" fmla="*/ 2147483647 h 168"/>
                <a:gd name="T22" fmla="*/ 2147483647 w 144"/>
                <a:gd name="T23" fmla="*/ 2147483647 h 168"/>
                <a:gd name="T24" fmla="*/ 2147483647 w 144"/>
                <a:gd name="T25" fmla="*/ 2147483647 h 168"/>
                <a:gd name="T26" fmla="*/ 2147483647 w 144"/>
                <a:gd name="T27" fmla="*/ 0 h 168"/>
                <a:gd name="T28" fmla="*/ 2147483647 w 144"/>
                <a:gd name="T29" fmla="*/ 2147483647 h 168"/>
                <a:gd name="T30" fmla="*/ 0 w 144"/>
                <a:gd name="T31" fmla="*/ 2147483647 h 168"/>
                <a:gd name="T32" fmla="*/ 2147483647 w 144"/>
                <a:gd name="T33" fmla="*/ 2147483647 h 168"/>
                <a:gd name="T34" fmla="*/ 2147483647 w 144"/>
                <a:gd name="T35" fmla="*/ 2147483647 h 168"/>
                <a:gd name="T36" fmla="*/ 0 w 144"/>
                <a:gd name="T37" fmla="*/ 2147483647 h 168"/>
                <a:gd name="T38" fmla="*/ 0 w 144"/>
                <a:gd name="T39" fmla="*/ 2147483647 h 168"/>
                <a:gd name="T40" fmla="*/ 2147483647 w 144"/>
                <a:gd name="T41" fmla="*/ 2147483647 h 168"/>
                <a:gd name="T42" fmla="*/ 2147483647 w 144"/>
                <a:gd name="T43" fmla="*/ 2147483647 h 168"/>
                <a:gd name="T44" fmla="*/ 2147483647 w 144"/>
                <a:gd name="T45" fmla="*/ 2147483647 h 168"/>
                <a:gd name="T46" fmla="*/ 2147483647 w 144"/>
                <a:gd name="T47" fmla="*/ 2147483647 h 168"/>
                <a:gd name="T48" fmla="*/ 2147483647 w 144"/>
                <a:gd name="T49" fmla="*/ 2147483647 h 168"/>
                <a:gd name="T50" fmla="*/ 2147483647 w 144"/>
                <a:gd name="T51" fmla="*/ 2147483647 h 168"/>
                <a:gd name="T52" fmla="*/ 2147483647 w 144"/>
                <a:gd name="T53" fmla="*/ 2147483647 h 168"/>
                <a:gd name="T54" fmla="*/ 2147483647 w 144"/>
                <a:gd name="T55" fmla="*/ 2147483647 h 168"/>
                <a:gd name="T56" fmla="*/ 2147483647 w 144"/>
                <a:gd name="T57" fmla="*/ 2147483647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68"/>
                <a:gd name="T89" fmla="*/ 144 w 144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68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6" name="Freeform 795"/>
            <p:cNvSpPr>
              <a:spLocks/>
            </p:cNvSpPr>
            <p:nvPr/>
          </p:nvSpPr>
          <p:spPr bwMode="auto">
            <a:xfrm>
              <a:off x="2562225" y="4467225"/>
              <a:ext cx="947738" cy="1009650"/>
            </a:xfrm>
            <a:custGeom>
              <a:avLst/>
              <a:gdLst>
                <a:gd name="T0" fmla="*/ 2147483647 w 488"/>
                <a:gd name="T1" fmla="*/ 2147483647 h 520"/>
                <a:gd name="T2" fmla="*/ 2147483647 w 488"/>
                <a:gd name="T3" fmla="*/ 2147483647 h 520"/>
                <a:gd name="T4" fmla="*/ 2147483647 w 488"/>
                <a:gd name="T5" fmla="*/ 2147483647 h 520"/>
                <a:gd name="T6" fmla="*/ 2147483647 w 488"/>
                <a:gd name="T7" fmla="*/ 2147483647 h 520"/>
                <a:gd name="T8" fmla="*/ 2147483647 w 488"/>
                <a:gd name="T9" fmla="*/ 2147483647 h 520"/>
                <a:gd name="T10" fmla="*/ 2147483647 w 488"/>
                <a:gd name="T11" fmla="*/ 2147483647 h 520"/>
                <a:gd name="T12" fmla="*/ 2147483647 w 488"/>
                <a:gd name="T13" fmla="*/ 2147483647 h 520"/>
                <a:gd name="T14" fmla="*/ 2147483647 w 488"/>
                <a:gd name="T15" fmla="*/ 2147483647 h 520"/>
                <a:gd name="T16" fmla="*/ 2147483647 w 488"/>
                <a:gd name="T17" fmla="*/ 2147483647 h 520"/>
                <a:gd name="T18" fmla="*/ 2147483647 w 488"/>
                <a:gd name="T19" fmla="*/ 2147483647 h 520"/>
                <a:gd name="T20" fmla="*/ 2147483647 w 488"/>
                <a:gd name="T21" fmla="*/ 2147483647 h 520"/>
                <a:gd name="T22" fmla="*/ 2147483647 w 488"/>
                <a:gd name="T23" fmla="*/ 2147483647 h 520"/>
                <a:gd name="T24" fmla="*/ 2147483647 w 488"/>
                <a:gd name="T25" fmla="*/ 2147483647 h 520"/>
                <a:gd name="T26" fmla="*/ 2147483647 w 488"/>
                <a:gd name="T27" fmla="*/ 2147483647 h 520"/>
                <a:gd name="T28" fmla="*/ 2147483647 w 488"/>
                <a:gd name="T29" fmla="*/ 2147483647 h 520"/>
                <a:gd name="T30" fmla="*/ 2147483647 w 488"/>
                <a:gd name="T31" fmla="*/ 2147483647 h 520"/>
                <a:gd name="T32" fmla="*/ 2147483647 w 488"/>
                <a:gd name="T33" fmla="*/ 2147483647 h 520"/>
                <a:gd name="T34" fmla="*/ 2147483647 w 488"/>
                <a:gd name="T35" fmla="*/ 2147483647 h 520"/>
                <a:gd name="T36" fmla="*/ 2147483647 w 488"/>
                <a:gd name="T37" fmla="*/ 2147483647 h 520"/>
                <a:gd name="T38" fmla="*/ 2147483647 w 488"/>
                <a:gd name="T39" fmla="*/ 2147483647 h 520"/>
                <a:gd name="T40" fmla="*/ 2147483647 w 488"/>
                <a:gd name="T41" fmla="*/ 2147483647 h 520"/>
                <a:gd name="T42" fmla="*/ 2147483647 w 488"/>
                <a:gd name="T43" fmla="*/ 2147483647 h 520"/>
                <a:gd name="T44" fmla="*/ 2147483647 w 488"/>
                <a:gd name="T45" fmla="*/ 2147483647 h 520"/>
                <a:gd name="T46" fmla="*/ 2147483647 w 488"/>
                <a:gd name="T47" fmla="*/ 0 h 520"/>
                <a:gd name="T48" fmla="*/ 2147483647 w 488"/>
                <a:gd name="T49" fmla="*/ 2147483647 h 520"/>
                <a:gd name="T50" fmla="*/ 2147483647 w 488"/>
                <a:gd name="T51" fmla="*/ 2147483647 h 520"/>
                <a:gd name="T52" fmla="*/ 2147483647 w 488"/>
                <a:gd name="T53" fmla="*/ 2147483647 h 520"/>
                <a:gd name="T54" fmla="*/ 2147483647 w 488"/>
                <a:gd name="T55" fmla="*/ 2147483647 h 520"/>
                <a:gd name="T56" fmla="*/ 2147483647 w 488"/>
                <a:gd name="T57" fmla="*/ 2147483647 h 520"/>
                <a:gd name="T58" fmla="*/ 2147483647 w 488"/>
                <a:gd name="T59" fmla="*/ 2147483647 h 520"/>
                <a:gd name="T60" fmla="*/ 0 w 488"/>
                <a:gd name="T61" fmla="*/ 2147483647 h 520"/>
                <a:gd name="T62" fmla="*/ 2147483647 w 488"/>
                <a:gd name="T63" fmla="*/ 2147483647 h 520"/>
                <a:gd name="T64" fmla="*/ 2147483647 w 488"/>
                <a:gd name="T65" fmla="*/ 2147483647 h 520"/>
                <a:gd name="T66" fmla="*/ 2147483647 w 488"/>
                <a:gd name="T67" fmla="*/ 2147483647 h 520"/>
                <a:gd name="T68" fmla="*/ 2147483647 w 488"/>
                <a:gd name="T69" fmla="*/ 2147483647 h 520"/>
                <a:gd name="T70" fmla="*/ 2147483647 w 488"/>
                <a:gd name="T71" fmla="*/ 2147483647 h 520"/>
                <a:gd name="T72" fmla="*/ 2147483647 w 488"/>
                <a:gd name="T73" fmla="*/ 2147483647 h 520"/>
                <a:gd name="T74" fmla="*/ 2147483647 w 488"/>
                <a:gd name="T75" fmla="*/ 2147483647 h 520"/>
                <a:gd name="T76" fmla="*/ 2147483647 w 488"/>
                <a:gd name="T77" fmla="*/ 2147483647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520"/>
                <a:gd name="T119" fmla="*/ 488 w 48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520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7" name="Freeform 796"/>
            <p:cNvSpPr>
              <a:spLocks/>
            </p:cNvSpPr>
            <p:nvPr/>
          </p:nvSpPr>
          <p:spPr bwMode="auto">
            <a:xfrm>
              <a:off x="2933700" y="5089525"/>
              <a:ext cx="109538" cy="155575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w 5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"/>
                <a:gd name="T29" fmla="*/ 56 w 5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8" name="Freeform 797"/>
            <p:cNvSpPr>
              <a:spLocks/>
            </p:cNvSpPr>
            <p:nvPr/>
          </p:nvSpPr>
          <p:spPr bwMode="auto">
            <a:xfrm>
              <a:off x="2933700" y="5368925"/>
              <a:ext cx="125413" cy="155575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9" name="Freeform 798"/>
            <p:cNvSpPr>
              <a:spLocks/>
            </p:cNvSpPr>
            <p:nvPr/>
          </p:nvSpPr>
          <p:spPr bwMode="auto">
            <a:xfrm>
              <a:off x="2933700" y="5089525"/>
              <a:ext cx="109538" cy="155575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0" name="Freeform 799"/>
            <p:cNvSpPr>
              <a:spLocks/>
            </p:cNvSpPr>
            <p:nvPr/>
          </p:nvSpPr>
          <p:spPr bwMode="auto">
            <a:xfrm>
              <a:off x="2933700" y="5089525"/>
              <a:ext cx="109538" cy="155575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1" name="Freeform 800"/>
            <p:cNvSpPr>
              <a:spLocks/>
            </p:cNvSpPr>
            <p:nvPr/>
          </p:nvSpPr>
          <p:spPr bwMode="auto">
            <a:xfrm>
              <a:off x="2949575" y="4437063"/>
              <a:ext cx="93663" cy="10795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6"/>
                <a:gd name="T38" fmla="*/ 48 w 48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2" name="Freeform 801"/>
            <p:cNvSpPr>
              <a:spLocks/>
            </p:cNvSpPr>
            <p:nvPr/>
          </p:nvSpPr>
          <p:spPr bwMode="auto">
            <a:xfrm>
              <a:off x="2576513" y="4295775"/>
              <a:ext cx="327025" cy="280988"/>
            </a:xfrm>
            <a:custGeom>
              <a:avLst/>
              <a:gdLst>
                <a:gd name="T0" fmla="*/ 2147483647 w 168"/>
                <a:gd name="T1" fmla="*/ 2147483647 h 144"/>
                <a:gd name="T2" fmla="*/ 2147483647 w 168"/>
                <a:gd name="T3" fmla="*/ 2147483647 h 144"/>
                <a:gd name="T4" fmla="*/ 2147483647 w 168"/>
                <a:gd name="T5" fmla="*/ 2147483647 h 144"/>
                <a:gd name="T6" fmla="*/ 2147483647 w 168"/>
                <a:gd name="T7" fmla="*/ 2147483647 h 144"/>
                <a:gd name="T8" fmla="*/ 2147483647 w 168"/>
                <a:gd name="T9" fmla="*/ 2147483647 h 144"/>
                <a:gd name="T10" fmla="*/ 2147483647 w 168"/>
                <a:gd name="T11" fmla="*/ 2147483647 h 144"/>
                <a:gd name="T12" fmla="*/ 2147483647 w 168"/>
                <a:gd name="T13" fmla="*/ 2147483647 h 144"/>
                <a:gd name="T14" fmla="*/ 2147483647 w 168"/>
                <a:gd name="T15" fmla="*/ 2147483647 h 144"/>
                <a:gd name="T16" fmla="*/ 2147483647 w 168"/>
                <a:gd name="T17" fmla="*/ 2147483647 h 144"/>
                <a:gd name="T18" fmla="*/ 2147483647 w 168"/>
                <a:gd name="T19" fmla="*/ 2147483647 h 144"/>
                <a:gd name="T20" fmla="*/ 2147483647 w 168"/>
                <a:gd name="T21" fmla="*/ 2147483647 h 144"/>
                <a:gd name="T22" fmla="*/ 2147483647 w 168"/>
                <a:gd name="T23" fmla="*/ 2147483647 h 144"/>
                <a:gd name="T24" fmla="*/ 2147483647 w 168"/>
                <a:gd name="T25" fmla="*/ 0 h 144"/>
                <a:gd name="T26" fmla="*/ 0 w 168"/>
                <a:gd name="T27" fmla="*/ 2147483647 h 144"/>
                <a:gd name="T28" fmla="*/ 0 w 168"/>
                <a:gd name="T29" fmla="*/ 2147483647 h 144"/>
                <a:gd name="T30" fmla="*/ 2147483647 w 168"/>
                <a:gd name="T31" fmla="*/ 2147483647 h 144"/>
                <a:gd name="T32" fmla="*/ 2147483647 w 168"/>
                <a:gd name="T33" fmla="*/ 2147483647 h 144"/>
                <a:gd name="T34" fmla="*/ 2147483647 w 168"/>
                <a:gd name="T35" fmla="*/ 2147483647 h 144"/>
                <a:gd name="T36" fmla="*/ 2147483647 w 168"/>
                <a:gd name="T37" fmla="*/ 2147483647 h 144"/>
                <a:gd name="T38" fmla="*/ 2147483647 w 168"/>
                <a:gd name="T39" fmla="*/ 2147483647 h 144"/>
                <a:gd name="T40" fmla="*/ 2147483647 w 168"/>
                <a:gd name="T41" fmla="*/ 2147483647 h 144"/>
                <a:gd name="T42" fmla="*/ 2147483647 w 168"/>
                <a:gd name="T43" fmla="*/ 2147483647 h 144"/>
                <a:gd name="T44" fmla="*/ 2147483647 w 168"/>
                <a:gd name="T45" fmla="*/ 2147483647 h 144"/>
                <a:gd name="T46" fmla="*/ 2147483647 w 168"/>
                <a:gd name="T47" fmla="*/ 2147483647 h 144"/>
                <a:gd name="T48" fmla="*/ 2147483647 w 168"/>
                <a:gd name="T49" fmla="*/ 2147483647 h 144"/>
                <a:gd name="T50" fmla="*/ 2147483647 w 168"/>
                <a:gd name="T51" fmla="*/ 2147483647 h 144"/>
                <a:gd name="T52" fmla="*/ 2147483647 w 168"/>
                <a:gd name="T53" fmla="*/ 2147483647 h 144"/>
                <a:gd name="T54" fmla="*/ 2147483647 w 168"/>
                <a:gd name="T55" fmla="*/ 2147483647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44"/>
                <a:gd name="T86" fmla="*/ 168 w 168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44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3" name="Freeform 802"/>
            <p:cNvSpPr>
              <a:spLocks/>
            </p:cNvSpPr>
            <p:nvPr/>
          </p:nvSpPr>
          <p:spPr bwMode="auto">
            <a:xfrm>
              <a:off x="2359025" y="4606925"/>
              <a:ext cx="311150" cy="434975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0 h 224"/>
                <a:gd name="T26" fmla="*/ 2147483647 w 160"/>
                <a:gd name="T27" fmla="*/ 2147483647 h 224"/>
                <a:gd name="T28" fmla="*/ 2147483647 w 160"/>
                <a:gd name="T29" fmla="*/ 2147483647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0 w 160"/>
                <a:gd name="T39" fmla="*/ 2147483647 h 224"/>
                <a:gd name="T40" fmla="*/ 2147483647 w 160"/>
                <a:gd name="T41" fmla="*/ 2147483647 h 224"/>
                <a:gd name="T42" fmla="*/ 2147483647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224"/>
                <a:gd name="T92" fmla="*/ 160 w 160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224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4" name="Freeform 803"/>
            <p:cNvSpPr>
              <a:spLocks/>
            </p:cNvSpPr>
            <p:nvPr/>
          </p:nvSpPr>
          <p:spPr bwMode="auto">
            <a:xfrm>
              <a:off x="2949575" y="4437063"/>
              <a:ext cx="93663" cy="10795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2147483647 w 48"/>
                <a:gd name="T25" fmla="*/ 2147483647 h 56"/>
                <a:gd name="T26" fmla="*/ 2147483647 w 48"/>
                <a:gd name="T27" fmla="*/ 2147483647 h 56"/>
                <a:gd name="T28" fmla="*/ 2147483647 w 48"/>
                <a:gd name="T29" fmla="*/ 2147483647 h 56"/>
                <a:gd name="T30" fmla="*/ 2147483647 w 48"/>
                <a:gd name="T31" fmla="*/ 2147483647 h 56"/>
                <a:gd name="T32" fmla="*/ 2147483647 w 48"/>
                <a:gd name="T33" fmla="*/ 2147483647 h 56"/>
                <a:gd name="T34" fmla="*/ 2147483647 w 48"/>
                <a:gd name="T35" fmla="*/ 2147483647 h 56"/>
                <a:gd name="T36" fmla="*/ 2147483647 w 48"/>
                <a:gd name="T37" fmla="*/ 0 h 56"/>
                <a:gd name="T38" fmla="*/ 2147483647 w 48"/>
                <a:gd name="T39" fmla="*/ 2147483647 h 56"/>
                <a:gd name="T40" fmla="*/ 0 w 48"/>
                <a:gd name="T41" fmla="*/ 2147483647 h 56"/>
                <a:gd name="T42" fmla="*/ 2147483647 w 48"/>
                <a:gd name="T43" fmla="*/ 2147483647 h 56"/>
                <a:gd name="T44" fmla="*/ 2147483647 w 48"/>
                <a:gd name="T45" fmla="*/ 2147483647 h 56"/>
                <a:gd name="T46" fmla="*/ 2147483647 w 48"/>
                <a:gd name="T47" fmla="*/ 2147483647 h 56"/>
                <a:gd name="T48" fmla="*/ 2147483647 w 48"/>
                <a:gd name="T49" fmla="*/ 2147483647 h 56"/>
                <a:gd name="T50" fmla="*/ 2147483647 w 48"/>
                <a:gd name="T51" fmla="*/ 2147483647 h 56"/>
                <a:gd name="T52" fmla="*/ 2147483647 w 48"/>
                <a:gd name="T53" fmla="*/ 2147483647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56"/>
                <a:gd name="T83" fmla="*/ 48 w 48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5" name="Freeform 804"/>
            <p:cNvSpPr>
              <a:spLocks/>
            </p:cNvSpPr>
            <p:nvPr/>
          </p:nvSpPr>
          <p:spPr bwMode="auto">
            <a:xfrm>
              <a:off x="2359025" y="4606925"/>
              <a:ext cx="311150" cy="434975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2147483647 h 224"/>
                <a:gd name="T26" fmla="*/ 2147483647 w 160"/>
                <a:gd name="T27" fmla="*/ 0 h 224"/>
                <a:gd name="T28" fmla="*/ 2147483647 w 160"/>
                <a:gd name="T29" fmla="*/ 0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2147483647 w 160"/>
                <a:gd name="T39" fmla="*/ 2147483647 h 224"/>
                <a:gd name="T40" fmla="*/ 2147483647 w 160"/>
                <a:gd name="T41" fmla="*/ 2147483647 h 224"/>
                <a:gd name="T42" fmla="*/ 0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2147483647 w 160"/>
                <a:gd name="T61" fmla="*/ 2147483647 h 224"/>
                <a:gd name="T62" fmla="*/ 2147483647 w 160"/>
                <a:gd name="T63" fmla="*/ 2147483647 h 224"/>
                <a:gd name="T64" fmla="*/ 2147483647 w 160"/>
                <a:gd name="T65" fmla="*/ 2147483647 h 224"/>
                <a:gd name="T66" fmla="*/ 2147483647 w 160"/>
                <a:gd name="T67" fmla="*/ 2147483647 h 224"/>
                <a:gd name="T68" fmla="*/ 2147483647 w 160"/>
                <a:gd name="T69" fmla="*/ 2147483647 h 224"/>
                <a:gd name="T70" fmla="*/ 2147483647 w 160"/>
                <a:gd name="T71" fmla="*/ 2147483647 h 224"/>
                <a:gd name="T72" fmla="*/ 2147483647 w 160"/>
                <a:gd name="T73" fmla="*/ 2147483647 h 224"/>
                <a:gd name="T74" fmla="*/ 2147483647 w 160"/>
                <a:gd name="T75" fmla="*/ 2147483647 h 224"/>
                <a:gd name="T76" fmla="*/ 2147483647 w 160"/>
                <a:gd name="T77" fmla="*/ 2147483647 h 224"/>
                <a:gd name="T78" fmla="*/ 2147483647 w 160"/>
                <a:gd name="T79" fmla="*/ 2147483647 h 224"/>
                <a:gd name="T80" fmla="*/ 2147483647 w 160"/>
                <a:gd name="T81" fmla="*/ 2147483647 h 224"/>
                <a:gd name="T82" fmla="*/ 2147483647 w 160"/>
                <a:gd name="T83" fmla="*/ 2147483647 h 224"/>
                <a:gd name="T84" fmla="*/ 2147483647 w 160"/>
                <a:gd name="T85" fmla="*/ 2147483647 h 224"/>
                <a:gd name="T86" fmla="*/ 2147483647 w 160"/>
                <a:gd name="T87" fmla="*/ 2147483647 h 224"/>
                <a:gd name="T88" fmla="*/ 2147483647 w 160"/>
                <a:gd name="T89" fmla="*/ 0 h 224"/>
                <a:gd name="T90" fmla="*/ 2147483647 w 160"/>
                <a:gd name="T91" fmla="*/ 0 h 224"/>
                <a:gd name="T92" fmla="*/ 2147483647 w 160"/>
                <a:gd name="T93" fmla="*/ 2147483647 h 224"/>
                <a:gd name="T94" fmla="*/ 2147483647 w 160"/>
                <a:gd name="T95" fmla="*/ 2147483647 h 224"/>
                <a:gd name="T96" fmla="*/ 2147483647 w 160"/>
                <a:gd name="T97" fmla="*/ 2147483647 h 224"/>
                <a:gd name="T98" fmla="*/ 2147483647 w 160"/>
                <a:gd name="T99" fmla="*/ 2147483647 h 224"/>
                <a:gd name="T100" fmla="*/ 2147483647 w 160"/>
                <a:gd name="T101" fmla="*/ 2147483647 h 224"/>
                <a:gd name="T102" fmla="*/ 2147483647 w 160"/>
                <a:gd name="T103" fmla="*/ 2147483647 h 224"/>
                <a:gd name="T104" fmla="*/ 0 w 160"/>
                <a:gd name="T105" fmla="*/ 2147483647 h 224"/>
                <a:gd name="T106" fmla="*/ 2147483647 w 160"/>
                <a:gd name="T107" fmla="*/ 2147483647 h 224"/>
                <a:gd name="T108" fmla="*/ 2147483647 w 160"/>
                <a:gd name="T109" fmla="*/ 2147483647 h 224"/>
                <a:gd name="T110" fmla="*/ 2147483647 w 160"/>
                <a:gd name="T111" fmla="*/ 2147483647 h 224"/>
                <a:gd name="T112" fmla="*/ 2147483647 w 160"/>
                <a:gd name="T113" fmla="*/ 2147483647 h 224"/>
                <a:gd name="T114" fmla="*/ 2147483647 w 160"/>
                <a:gd name="T115" fmla="*/ 2147483647 h 224"/>
                <a:gd name="T116" fmla="*/ 2147483647 w 160"/>
                <a:gd name="T117" fmla="*/ 2147483647 h 224"/>
                <a:gd name="T118" fmla="*/ 2147483647 w 160"/>
                <a:gd name="T119" fmla="*/ 2147483647 h 224"/>
                <a:gd name="T120" fmla="*/ 2147483647 w 160"/>
                <a:gd name="T121" fmla="*/ 2147483647 h 224"/>
                <a:gd name="T122" fmla="*/ 2147483647 w 160"/>
                <a:gd name="T123" fmla="*/ 2147483647 h 224"/>
                <a:gd name="T124" fmla="*/ 2147483647 w 160"/>
                <a:gd name="T125" fmla="*/ 2147483647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24"/>
                <a:gd name="T191" fmla="*/ 160 w 160"/>
                <a:gd name="T192" fmla="*/ 224 h 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24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6" name="Freeform 805"/>
            <p:cNvSpPr>
              <a:spLocks/>
            </p:cNvSpPr>
            <p:nvPr/>
          </p:nvSpPr>
          <p:spPr bwMode="auto">
            <a:xfrm>
              <a:off x="2390775" y="4560888"/>
              <a:ext cx="123825" cy="155575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7" name="Freeform 806"/>
            <p:cNvSpPr>
              <a:spLocks/>
            </p:cNvSpPr>
            <p:nvPr/>
          </p:nvSpPr>
          <p:spPr bwMode="auto">
            <a:xfrm>
              <a:off x="2173288" y="4203700"/>
              <a:ext cx="139700" cy="61913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0 w 72"/>
                <a:gd name="T7" fmla="*/ 2147483647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2"/>
                <a:gd name="T26" fmla="*/ 72 w 7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8" name="Freeform 807"/>
            <p:cNvSpPr>
              <a:spLocks/>
            </p:cNvSpPr>
            <p:nvPr/>
          </p:nvSpPr>
          <p:spPr bwMode="auto">
            <a:xfrm>
              <a:off x="2095500" y="4156075"/>
              <a:ext cx="107950" cy="93663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0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9" name="Freeform 808"/>
            <p:cNvSpPr>
              <a:spLocks/>
            </p:cNvSpPr>
            <p:nvPr/>
          </p:nvSpPr>
          <p:spPr bwMode="auto">
            <a:xfrm>
              <a:off x="1489075" y="3752850"/>
              <a:ext cx="746125" cy="481013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0 h 248"/>
                <a:gd name="T48" fmla="*/ 0 w 384"/>
                <a:gd name="T49" fmla="*/ 0 h 248"/>
                <a:gd name="T50" fmla="*/ 2147483647 w 384"/>
                <a:gd name="T51" fmla="*/ 2147483647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248"/>
                <a:gd name="T167" fmla="*/ 384 w 384"/>
                <a:gd name="T168" fmla="*/ 248 h 2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0" name="Freeform 809"/>
            <p:cNvSpPr>
              <a:spLocks/>
            </p:cNvSpPr>
            <p:nvPr/>
          </p:nvSpPr>
          <p:spPr bwMode="auto">
            <a:xfrm>
              <a:off x="2390775" y="4560888"/>
              <a:ext cx="123825" cy="155575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1" name="Freeform 810"/>
            <p:cNvSpPr>
              <a:spLocks/>
            </p:cNvSpPr>
            <p:nvPr/>
          </p:nvSpPr>
          <p:spPr bwMode="auto">
            <a:xfrm>
              <a:off x="1489075" y="3752850"/>
              <a:ext cx="746125" cy="481013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2147483647 h 248"/>
                <a:gd name="T48" fmla="*/ 2147483647 w 384"/>
                <a:gd name="T49" fmla="*/ 0 h 248"/>
                <a:gd name="T50" fmla="*/ 0 w 384"/>
                <a:gd name="T51" fmla="*/ 0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2147483647 w 384"/>
                <a:gd name="T111" fmla="*/ 2147483647 h 2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4"/>
                <a:gd name="T169" fmla="*/ 0 h 248"/>
                <a:gd name="T170" fmla="*/ 384 w 384"/>
                <a:gd name="T171" fmla="*/ 248 h 2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2" name="Freeform 778"/>
            <p:cNvSpPr>
              <a:spLocks/>
            </p:cNvSpPr>
            <p:nvPr/>
          </p:nvSpPr>
          <p:spPr bwMode="auto">
            <a:xfrm>
              <a:off x="904875" y="2011363"/>
              <a:ext cx="2098675" cy="1446212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63" name="Rectangle 262"/>
          <p:cNvSpPr>
            <a:spLocks noChangeArrowheads="1"/>
          </p:cNvSpPr>
          <p:nvPr/>
        </p:nvSpPr>
        <p:spPr bwMode="auto">
          <a:xfrm>
            <a:off x="6354969" y="5534547"/>
            <a:ext cx="252569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1000" b="1" dirty="0">
                <a:solidFill>
                  <a:schemeClr val="tx2"/>
                </a:solidFill>
                <a:latin typeface="+mn-lt"/>
              </a:rPr>
              <a:t>Nouveau </a:t>
            </a:r>
            <a:r>
              <a:rPr lang="en-US" altLang="en-US" sz="1000" b="1" dirty="0" err="1">
                <a:solidFill>
                  <a:schemeClr val="tx2"/>
                </a:solidFill>
                <a:latin typeface="+mn-lt"/>
              </a:rPr>
              <a:t>candidat</a:t>
            </a:r>
            <a:r>
              <a:rPr lang="en-US" altLang="en-US" sz="1000" b="1" dirty="0">
                <a:solidFill>
                  <a:schemeClr val="tx2"/>
                </a:solidFill>
                <a:latin typeface="+mn-lt"/>
              </a:rPr>
              <a:t> pour accession: </a:t>
            </a:r>
            <a:endParaRPr lang="en-US" altLang="en-US" sz="1000" b="1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en-US" sz="1000" dirty="0" err="1" smtClean="0">
                <a:latin typeface="+mn-lt"/>
              </a:rPr>
              <a:t>Roumanie</a:t>
            </a:r>
            <a:endParaRPr lang="en-US" altLang="en-US" sz="1000" dirty="0" smtClean="0">
              <a:latin typeface="+mn-lt"/>
            </a:endParaRPr>
          </a:p>
          <a:p>
            <a:pPr>
              <a:spcBef>
                <a:spcPts val="0"/>
              </a:spcBef>
            </a:pPr>
            <a:endParaRPr lang="en-US" altLang="en-US" sz="10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en-US" sz="1000" b="1" dirty="0">
                <a:solidFill>
                  <a:schemeClr val="tx2"/>
                </a:solidFill>
                <a:latin typeface="+mn-lt"/>
              </a:rPr>
              <a:t>5 </a:t>
            </a:r>
            <a:r>
              <a:rPr lang="en-US" altLang="en-US" sz="1000" b="1" dirty="0" err="1">
                <a:solidFill>
                  <a:schemeClr val="tx2"/>
                </a:solidFill>
                <a:latin typeface="+mn-lt"/>
              </a:rPr>
              <a:t>Etats</a:t>
            </a:r>
            <a:r>
              <a:rPr lang="en-US" altLang="en-US" sz="1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1000" b="1" dirty="0" err="1">
                <a:solidFill>
                  <a:schemeClr val="tx2"/>
                </a:solidFill>
                <a:latin typeface="+mn-lt"/>
              </a:rPr>
              <a:t>demandeurs</a:t>
            </a:r>
            <a:r>
              <a:rPr lang="en-US" altLang="en-US" sz="1000" b="1" dirty="0">
                <a:solidFill>
                  <a:schemeClr val="tx2"/>
                </a:solidFill>
                <a:latin typeface="+mn-lt"/>
              </a:rPr>
              <a:t>: </a:t>
            </a:r>
            <a:endParaRPr lang="en-US" altLang="en-US" sz="1000" b="1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en-US" sz="1000" dirty="0" smtClean="0">
                <a:latin typeface="+mn-lt"/>
              </a:rPr>
              <a:t>Chypre</a:t>
            </a:r>
            <a:r>
              <a:rPr lang="en-US" altLang="en-US" sz="1000" dirty="0">
                <a:latin typeface="+mn-lt"/>
              </a:rPr>
              <a:t>, </a:t>
            </a:r>
            <a:r>
              <a:rPr lang="en-US" altLang="en-US" sz="1000" dirty="0" err="1">
                <a:latin typeface="+mn-lt"/>
              </a:rPr>
              <a:t>Israël</a:t>
            </a:r>
            <a:r>
              <a:rPr lang="en-US" altLang="en-US" sz="1000" dirty="0">
                <a:latin typeface="+mn-lt"/>
              </a:rPr>
              <a:t>, </a:t>
            </a:r>
            <a:r>
              <a:rPr lang="en-US" altLang="en-US" sz="1000" dirty="0" err="1">
                <a:latin typeface="+mn-lt"/>
              </a:rPr>
              <a:t>Serbie</a:t>
            </a:r>
            <a:r>
              <a:rPr lang="en-US" altLang="en-US" sz="1000" dirty="0">
                <a:latin typeface="+mn-lt"/>
              </a:rPr>
              <a:t>, </a:t>
            </a:r>
            <a:r>
              <a:rPr lang="en-US" altLang="en-US" sz="1000" dirty="0" err="1">
                <a:latin typeface="+mn-lt"/>
              </a:rPr>
              <a:t>Slovénie</a:t>
            </a:r>
            <a:r>
              <a:rPr lang="en-US" altLang="en-US" sz="1000" dirty="0">
                <a:latin typeface="+mn-lt"/>
              </a:rPr>
              <a:t>, </a:t>
            </a:r>
            <a:r>
              <a:rPr lang="en-US" altLang="en-US" sz="1000" dirty="0" err="1" smtClean="0">
                <a:latin typeface="+mn-lt"/>
              </a:rPr>
              <a:t>Turquie</a:t>
            </a:r>
            <a:endParaRPr lang="en-US" alt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dirty="0" smtClean="0"/>
              <a:t>Pourquoi?</a:t>
            </a:r>
            <a:endParaRPr lang="fr-FR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ter_step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5" y="2928938"/>
            <a:ext cx="2790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tter_step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5" y="2928938"/>
            <a:ext cx="41433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tter_step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75" y="2928938"/>
            <a:ext cx="5743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tter_step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2875" y="2928938"/>
            <a:ext cx="7096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tter_step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2875" y="2928938"/>
            <a:ext cx="8858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itle 7"/>
          <p:cNvSpPr>
            <a:spLocks noGrp="1"/>
          </p:cNvSpPr>
          <p:nvPr>
            <p:ph type="title"/>
          </p:nvPr>
        </p:nvSpPr>
        <p:spPr>
          <a:xfrm>
            <a:off x="142875" y="928688"/>
            <a:ext cx="8543925" cy="64293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Faire de la </a:t>
            </a:r>
            <a:r>
              <a:rPr lang="en-US" dirty="0" err="1" smtClean="0">
                <a:solidFill>
                  <a:schemeClr val="tx2"/>
                </a:solidFill>
              </a:rPr>
              <a:t>recherche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fondamentale</a:t>
            </a:r>
            <a:endParaRPr lang="fr-F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2844" y="178592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répondant</a:t>
            </a:r>
            <a:r>
              <a:rPr lang="en-US" dirty="0" smtClean="0"/>
              <a:t> à des </a:t>
            </a:r>
            <a:r>
              <a:rPr lang="en-US" dirty="0" err="1" smtClean="0"/>
              <a:t>énigmes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la composition de la </a:t>
            </a:r>
            <a:r>
              <a:rPr lang="en-US" dirty="0" err="1" smtClean="0"/>
              <a:t>matière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9494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IV</a:t>
            </a:r>
            <a:r>
              <a:rPr lang="en-US" baseline="30000" dirty="0" err="1" smtClean="0"/>
              <a:t>e</a:t>
            </a:r>
            <a:r>
              <a:rPr lang="en-US" baseline="30000" dirty="0" smtClean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V</a:t>
            </a:r>
            <a:r>
              <a:rPr lang="en-US" baseline="30000" dirty="0" err="1" smtClean="0"/>
              <a:t>e</a:t>
            </a:r>
            <a:endParaRPr lang="en-US" baseline="30000" dirty="0" smtClean="0"/>
          </a:p>
          <a:p>
            <a:pPr algn="ctr"/>
            <a:r>
              <a:rPr lang="en-US" sz="1200" dirty="0" smtClean="0"/>
              <a:t>av. J-C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4929198"/>
            <a:ext cx="6543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Fin du </a:t>
            </a:r>
            <a:br>
              <a:rPr lang="en-US" sz="1200" dirty="0" smtClean="0"/>
            </a:br>
            <a:r>
              <a:rPr lang="en-US" dirty="0" err="1" smtClean="0"/>
              <a:t>XIX</a:t>
            </a:r>
            <a:r>
              <a:rPr lang="en-US" baseline="30000" dirty="0" err="1" smtClean="0"/>
              <a:t>e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9541" y="4929198"/>
            <a:ext cx="8499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Début du </a:t>
            </a:r>
            <a:br>
              <a:rPr lang="en-US" sz="1200" dirty="0" smtClean="0"/>
            </a:br>
            <a:r>
              <a:rPr lang="en-US" dirty="0" err="1" smtClean="0"/>
              <a:t>XX</a:t>
            </a:r>
            <a:r>
              <a:rPr lang="en-US" baseline="30000" dirty="0" err="1" smtClean="0"/>
              <a:t>e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08301" y="4929198"/>
            <a:ext cx="704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Années</a:t>
            </a:r>
            <a:endParaRPr lang="en-US" sz="1200" dirty="0" smtClean="0"/>
          </a:p>
          <a:p>
            <a:pPr algn="ctr"/>
            <a:r>
              <a:rPr lang="en-US" dirty="0" smtClean="0"/>
              <a:t>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7"/>
          <p:cNvSpPr>
            <a:spLocks noGrp="1"/>
          </p:cNvSpPr>
          <p:nvPr>
            <p:ph type="title"/>
          </p:nvPr>
        </p:nvSpPr>
        <p:spPr>
          <a:xfrm>
            <a:off x="142875" y="928688"/>
            <a:ext cx="8543925" cy="642937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V</a:t>
            </a:r>
            <a:r>
              <a:rPr lang="en-GB" dirty="0" err="1" smtClean="0">
                <a:solidFill>
                  <a:srgbClr val="FF0000"/>
                </a:solidFill>
              </a:rPr>
              <a:t>érifier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des théories: le </a:t>
            </a:r>
            <a:r>
              <a:rPr lang="fr-FR" dirty="0" err="1" smtClean="0"/>
              <a:t>modè</a:t>
            </a:r>
            <a:r>
              <a:rPr lang="en-GB" dirty="0" smtClean="0"/>
              <a:t>le standard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71538" y="1714488"/>
            <a:ext cx="3786214" cy="2643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/>
              <a:t>LEPTONS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00628" y="1714488"/>
            <a:ext cx="3786214" cy="2643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/>
              <a:t>QUARKS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406" y="2071678"/>
            <a:ext cx="8929750" cy="78581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i="1" dirty="0" smtClean="0">
                <a:solidFill>
                  <a:schemeClr val="accent2"/>
                </a:solidFill>
              </a:rPr>
              <a:t>MATIÈRE</a:t>
            </a:r>
            <a:br>
              <a:rPr lang="en-GB" sz="1400" b="1" i="1" dirty="0" smtClean="0">
                <a:solidFill>
                  <a:schemeClr val="accent2"/>
                </a:solidFill>
              </a:rPr>
            </a:br>
            <a:r>
              <a:rPr lang="en-GB" sz="1400" b="1" i="1" dirty="0" smtClean="0">
                <a:solidFill>
                  <a:schemeClr val="accent2"/>
                </a:solidFill>
              </a:rPr>
              <a:t>ORDINAIRE</a:t>
            </a:r>
            <a:endParaRPr lang="en-GB" b="1" i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38" y="4572008"/>
            <a:ext cx="1785950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GLUONS</a:t>
            </a:r>
          </a:p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pPr algn="ctr"/>
            <a:r>
              <a:rPr lang="en-GB" sz="1200" i="1" dirty="0" smtClean="0"/>
              <a:t>Force Forte</a:t>
            </a:r>
            <a:endParaRPr lang="en-GB" sz="1200" i="1" dirty="0"/>
          </a:p>
        </p:txBody>
      </p:sp>
      <p:sp>
        <p:nvSpPr>
          <p:cNvPr id="16" name="Rectangle 15"/>
          <p:cNvSpPr/>
          <p:nvPr/>
        </p:nvSpPr>
        <p:spPr>
          <a:xfrm>
            <a:off x="3071802" y="4572008"/>
            <a:ext cx="1785950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PHOTONS</a:t>
            </a:r>
            <a:endParaRPr lang="en-GB" b="1" dirty="0" smtClean="0"/>
          </a:p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pPr algn="ctr"/>
            <a:r>
              <a:rPr lang="en-GB" sz="1200" i="1" dirty="0" smtClean="0"/>
              <a:t>Force Electro-</a:t>
            </a:r>
            <a:r>
              <a:rPr lang="en-GB" sz="1200" i="1" dirty="0" err="1" smtClean="0"/>
              <a:t>Magn</a:t>
            </a:r>
            <a:r>
              <a:rPr lang="fr-FR" sz="1200" i="1" dirty="0" smtClean="0"/>
              <a:t>é</a:t>
            </a:r>
            <a:r>
              <a:rPr lang="en-GB" sz="1200" i="1" dirty="0" err="1" smtClean="0"/>
              <a:t>tique</a:t>
            </a:r>
            <a:endParaRPr lang="en-GB" sz="1200" i="1" dirty="0"/>
          </a:p>
        </p:txBody>
      </p:sp>
      <p:sp>
        <p:nvSpPr>
          <p:cNvPr id="17" name="Rectangle 16"/>
          <p:cNvSpPr/>
          <p:nvPr/>
        </p:nvSpPr>
        <p:spPr>
          <a:xfrm>
            <a:off x="5000628" y="4572008"/>
            <a:ext cx="1785950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BOSONS</a:t>
            </a:r>
            <a:endParaRPr lang="en-GB" b="1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r>
              <a:rPr lang="en-GB" sz="1200" i="1" dirty="0" smtClean="0"/>
              <a:t>Force </a:t>
            </a:r>
            <a:r>
              <a:rPr lang="en-GB" sz="1200" i="1" dirty="0" err="1" smtClean="0"/>
              <a:t>Faible</a:t>
            </a:r>
            <a:endParaRPr lang="en-GB" sz="1200" i="1" dirty="0"/>
          </a:p>
        </p:txBody>
      </p:sp>
      <p:sp>
        <p:nvSpPr>
          <p:cNvPr id="18" name="Rectangle 17"/>
          <p:cNvSpPr/>
          <p:nvPr/>
        </p:nvSpPr>
        <p:spPr>
          <a:xfrm>
            <a:off x="7000892" y="4572008"/>
            <a:ext cx="1785950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GRAVITONS</a:t>
            </a:r>
            <a:endParaRPr lang="en-GB" b="1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r>
              <a:rPr lang="en-GB" sz="1200" i="1" dirty="0" err="1" smtClean="0"/>
              <a:t>Gravit</a:t>
            </a:r>
            <a:r>
              <a:rPr lang="fr-FR" sz="1200" i="1" dirty="0" smtClean="0"/>
              <a:t>é</a:t>
            </a:r>
            <a:endParaRPr lang="en-GB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2844" y="6429396"/>
            <a:ext cx="2463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Images: www.particlezoo.net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093055" y="2285992"/>
            <a:ext cx="1426214" cy="285752"/>
            <a:chOff x="1093055" y="2285992"/>
            <a:chExt cx="1426214" cy="285752"/>
          </a:xfrm>
        </p:grpSpPr>
        <p:sp>
          <p:nvSpPr>
            <p:cNvPr id="29" name="TextBox 28"/>
            <p:cNvSpPr txBox="1"/>
            <p:nvPr/>
          </p:nvSpPr>
          <p:spPr>
            <a:xfrm>
              <a:off x="1093055" y="2285992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ELECTRON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9" name="Picture 38" descr="electron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546" y="2285992"/>
              <a:ext cx="304723" cy="285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2" name="Group 61"/>
          <p:cNvGrpSpPr/>
          <p:nvPr/>
        </p:nvGrpSpPr>
        <p:grpSpPr>
          <a:xfrm>
            <a:off x="2736129" y="2191400"/>
            <a:ext cx="1737445" cy="461665"/>
            <a:chOff x="2736129" y="2191400"/>
            <a:chExt cx="1737445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2736129" y="2191400"/>
              <a:ext cx="103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ELECTRON</a:t>
              </a:r>
              <a:b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NEUTRINO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0" name="Picture 39" descr="electron-neutrin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496" y="2214554"/>
              <a:ext cx="473078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1093055" y="3000372"/>
            <a:ext cx="1478681" cy="428628"/>
            <a:chOff x="1093055" y="3000372"/>
            <a:chExt cx="1478681" cy="428628"/>
          </a:xfrm>
        </p:grpSpPr>
        <p:sp>
          <p:nvSpPr>
            <p:cNvPr id="31" name="TextBox 30"/>
            <p:cNvSpPr txBox="1"/>
            <p:nvPr/>
          </p:nvSpPr>
          <p:spPr>
            <a:xfrm>
              <a:off x="1093055" y="3071810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MUON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1" name="Picture 40" descr="mu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8509" y="3000372"/>
              <a:ext cx="403227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5" name="Group 64"/>
          <p:cNvGrpSpPr/>
          <p:nvPr/>
        </p:nvGrpSpPr>
        <p:grpSpPr>
          <a:xfrm>
            <a:off x="2736129" y="2977218"/>
            <a:ext cx="1723047" cy="461665"/>
            <a:chOff x="2736129" y="2977218"/>
            <a:chExt cx="172304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736129" y="2977218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MUON</a:t>
              </a:r>
              <a:b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NEUTRINO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2" name="Picture 41" descr="muon-neutrin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496" y="3000372"/>
              <a:ext cx="458680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1093055" y="3571876"/>
            <a:ext cx="1634679" cy="642942"/>
            <a:chOff x="1093055" y="3571876"/>
            <a:chExt cx="1634679" cy="642942"/>
          </a:xfrm>
        </p:grpSpPr>
        <p:sp>
          <p:nvSpPr>
            <p:cNvPr id="33" name="TextBox 32"/>
            <p:cNvSpPr txBox="1"/>
            <p:nvPr/>
          </p:nvSpPr>
          <p:spPr>
            <a:xfrm>
              <a:off x="1093055" y="3786190"/>
              <a:ext cx="489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TAU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3" name="Picture 42" descr="tau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1670" y="3571876"/>
              <a:ext cx="656064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736129" y="3691598"/>
            <a:ext cx="1726794" cy="461665"/>
            <a:chOff x="2736129" y="3691598"/>
            <a:chExt cx="1726794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2736129" y="3691598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TAU</a:t>
              </a:r>
              <a:b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NEUTRINO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4" name="Picture 43" descr="tau-neutrino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0496" y="3714752"/>
              <a:ext cx="462427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5072066" y="2214554"/>
            <a:ext cx="1199138" cy="357190"/>
            <a:chOff x="5072066" y="2214554"/>
            <a:chExt cx="1199138" cy="357190"/>
          </a:xfrm>
        </p:grpSpPr>
        <p:sp>
          <p:nvSpPr>
            <p:cNvPr id="25" name="TextBox 24"/>
            <p:cNvSpPr txBox="1"/>
            <p:nvPr/>
          </p:nvSpPr>
          <p:spPr>
            <a:xfrm>
              <a:off x="5072066" y="228599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UP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5" name="Picture 44" descr="up_quark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0760" y="2214554"/>
              <a:ext cx="270444" cy="357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6795036" y="2214554"/>
            <a:ext cx="1491740" cy="348437"/>
            <a:chOff x="6795036" y="2214554"/>
            <a:chExt cx="1491740" cy="348437"/>
          </a:xfrm>
        </p:grpSpPr>
        <p:sp>
          <p:nvSpPr>
            <p:cNvPr id="28" name="TextBox 27"/>
            <p:cNvSpPr txBox="1"/>
            <p:nvPr/>
          </p:nvSpPr>
          <p:spPr>
            <a:xfrm>
              <a:off x="6795036" y="2285992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DOWN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7" name="Picture 46" descr="down_quark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7369" y="2214554"/>
              <a:ext cx="259407" cy="337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072066" y="2928934"/>
            <a:ext cx="1355549" cy="500066"/>
            <a:chOff x="5072066" y="2928934"/>
            <a:chExt cx="1355549" cy="500066"/>
          </a:xfrm>
        </p:grpSpPr>
        <p:sp>
          <p:nvSpPr>
            <p:cNvPr id="35" name="TextBox 34"/>
            <p:cNvSpPr txBox="1"/>
            <p:nvPr/>
          </p:nvSpPr>
          <p:spPr>
            <a:xfrm>
              <a:off x="5072066" y="3071810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CHARM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8" name="Picture 47" descr="charm_quark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9322" y="2928934"/>
              <a:ext cx="498293" cy="500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1" name="Group 70"/>
          <p:cNvGrpSpPr/>
          <p:nvPr/>
        </p:nvGrpSpPr>
        <p:grpSpPr>
          <a:xfrm>
            <a:off x="6795036" y="2919419"/>
            <a:ext cx="1611932" cy="581019"/>
            <a:chOff x="6795036" y="2919419"/>
            <a:chExt cx="1611932" cy="581019"/>
          </a:xfrm>
        </p:grpSpPr>
        <p:sp>
          <p:nvSpPr>
            <p:cNvPr id="36" name="TextBox 35"/>
            <p:cNvSpPr txBox="1"/>
            <p:nvPr/>
          </p:nvSpPr>
          <p:spPr>
            <a:xfrm>
              <a:off x="6795036" y="3071810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STRANGE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9" name="Picture 48" descr="strange_quark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1024" y="2919419"/>
              <a:ext cx="405944" cy="581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2" name="Group 71"/>
          <p:cNvGrpSpPr/>
          <p:nvPr/>
        </p:nvGrpSpPr>
        <p:grpSpPr>
          <a:xfrm>
            <a:off x="5072066" y="3574876"/>
            <a:ext cx="1538289" cy="711380"/>
            <a:chOff x="5072066" y="3574876"/>
            <a:chExt cx="1538289" cy="711380"/>
          </a:xfrm>
        </p:grpSpPr>
        <p:sp>
          <p:nvSpPr>
            <p:cNvPr id="37" name="TextBox 36"/>
            <p:cNvSpPr txBox="1"/>
            <p:nvPr/>
          </p:nvSpPr>
          <p:spPr>
            <a:xfrm>
              <a:off x="5072066" y="3786190"/>
              <a:ext cx="499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TOP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50" name="Picture 49" descr="top_quark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57884" y="3574876"/>
              <a:ext cx="752471" cy="711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3" name="Group 72"/>
          <p:cNvGrpSpPr/>
          <p:nvPr/>
        </p:nvGrpSpPr>
        <p:grpSpPr>
          <a:xfrm>
            <a:off x="6795036" y="3571876"/>
            <a:ext cx="1826760" cy="714380"/>
            <a:chOff x="6795036" y="3571876"/>
            <a:chExt cx="1826760" cy="714380"/>
          </a:xfrm>
        </p:grpSpPr>
        <p:sp>
          <p:nvSpPr>
            <p:cNvPr id="38" name="TextBox 37"/>
            <p:cNvSpPr txBox="1"/>
            <p:nvPr/>
          </p:nvSpPr>
          <p:spPr>
            <a:xfrm>
              <a:off x="6795036" y="3786190"/>
              <a:ext cx="850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BOTTOM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54" name="Picture 53" descr="bottom_quark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58148" y="3571876"/>
              <a:ext cx="763648" cy="71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5" name="Picture 54" descr="gluon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00166" y="4857760"/>
            <a:ext cx="863024" cy="67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55" descr="photon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43306" y="4857760"/>
            <a:ext cx="642942" cy="64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57" descr="W-boson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89710" y="4857760"/>
            <a:ext cx="783421" cy="71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58" descr="Z-boson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53426" y="4929198"/>
            <a:ext cx="661714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59" descr="graviton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72396" y="4929198"/>
            <a:ext cx="577917" cy="60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142844" y="492919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accent2"/>
                </a:solidFill>
              </a:rPr>
              <a:t>4</a:t>
            </a:r>
            <a:br>
              <a:rPr lang="en-GB" b="1" i="1" dirty="0" smtClean="0">
                <a:solidFill>
                  <a:schemeClr val="accent2"/>
                </a:solidFill>
              </a:rPr>
            </a:br>
            <a:r>
              <a:rPr lang="en-GB" b="1" i="1" dirty="0" smtClean="0">
                <a:solidFill>
                  <a:schemeClr val="accent2"/>
                </a:solidFill>
              </a:rPr>
              <a:t>forces</a:t>
            </a:r>
            <a:endParaRPr lang="en-GB" b="1" i="1" dirty="0">
              <a:solidFill>
                <a:schemeClr val="accent2"/>
              </a:solidFill>
            </a:endParaRPr>
          </a:p>
        </p:txBody>
      </p:sp>
      <p:pic>
        <p:nvPicPr>
          <p:cNvPr id="74" name="Picture 73" descr="antiparticle_annex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28728" y="2190763"/>
            <a:ext cx="68199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61" grpId="0"/>
    </p:bldLst>
  </p:timing>
</p:sld>
</file>

<file path=ppt/theme/theme1.xml><?xml version="1.0" encoding="utf-8"?>
<a:theme xmlns:a="http://schemas.openxmlformats.org/drawingml/2006/main" name="CERN_Template_Wv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CERN_Template_WvR</Template>
  <TotalTime>3022</TotalTime>
  <Words>619</Words>
  <Application>Microsoft Office PowerPoint</Application>
  <PresentationFormat>On-screen Show (4:3)</PresentationFormat>
  <Paragraphs>229</Paragraphs>
  <Slides>29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Impact</vt:lpstr>
      <vt:lpstr>Tahoma</vt:lpstr>
      <vt:lpstr>Times</vt:lpstr>
      <vt:lpstr>Verdana</vt:lpstr>
      <vt:lpstr>CERN_Template_WvR</vt:lpstr>
      <vt:lpstr>PowerPoint Presentation</vt:lpstr>
      <vt:lpstr>Votre visite au CERN</vt:lpstr>
      <vt:lpstr>Commençons par une présentation</vt:lpstr>
      <vt:lpstr>Quoi?</vt:lpstr>
      <vt:lpstr>Ce que signifie «         »?</vt:lpstr>
      <vt:lpstr>Le plus grand labo en physique des particules au monde</vt:lpstr>
      <vt:lpstr>Pourquoi?</vt:lpstr>
      <vt:lpstr>Faire de la recherche fondamentale</vt:lpstr>
      <vt:lpstr>Vérifier des théories: le modèle standard</vt:lpstr>
      <vt:lpstr>Répondre à des questions fondamentales…</vt:lpstr>
      <vt:lpstr>Rassembler les Nations et éduquer</vt:lpstr>
      <vt:lpstr>Comment?</vt:lpstr>
      <vt:lpstr>En accélérant et en collisionnant des objets…</vt:lpstr>
      <vt:lpstr>A des niveaux d’énergie incroyables!</vt:lpstr>
      <vt:lpstr>La géographie du CERN</vt:lpstr>
      <vt:lpstr>La chaîne d’accélérateurs du CERN</vt:lpstr>
      <vt:lpstr>Le mandat du CERN Construire des accélérateurs de particules</vt:lpstr>
      <vt:lpstr>Les plus grands accélérateurs de particules</vt:lpstr>
      <vt:lpstr>Les détecteurs les plus grands et les plus complexes</vt:lpstr>
      <vt:lpstr>La grille de calcul scientifique la plus étendue</vt:lpstr>
      <vt:lpstr>Et alors?</vt:lpstr>
      <vt:lpstr>Des applications pratiques: le World Wide Web</vt:lpstr>
      <vt:lpstr>Des applications pratiques: traitement du cancer</vt:lpstr>
      <vt:lpstr>Des applications pratiques: les détecteurs</vt:lpstr>
      <vt:lpstr>Des applications pratiques: avec la grille</vt:lpstr>
      <vt:lpstr>Et bien entendu… des prix Nobel!</vt:lpstr>
      <vt:lpstr>Quoi de neuf?</vt:lpstr>
      <vt:lpstr>Le LHC est de retour depuis novembre 2009!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Guide CERN</dc:title>
  <dc:creator>François BRIARD</dc:creator>
  <cp:keywords>CERN; LHC</cp:keywords>
  <cp:lastModifiedBy>Joao Ferreira Bento</cp:lastModifiedBy>
  <cp:revision>266</cp:revision>
  <dcterms:created xsi:type="dcterms:W3CDTF">2007-08-07T15:03:51Z</dcterms:created>
  <dcterms:modified xsi:type="dcterms:W3CDTF">2015-01-27T17:14:56Z</dcterms:modified>
</cp:coreProperties>
</file>