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2"/>
  </p:notesMasterIdLst>
  <p:sldIdLst>
    <p:sldId id="256" r:id="rId2"/>
    <p:sldId id="306" r:id="rId3"/>
    <p:sldId id="307" r:id="rId4"/>
    <p:sldId id="316" r:id="rId5"/>
    <p:sldId id="283" r:id="rId6"/>
    <p:sldId id="284" r:id="rId7"/>
    <p:sldId id="317" r:id="rId8"/>
    <p:sldId id="301" r:id="rId9"/>
    <p:sldId id="293" r:id="rId10"/>
    <p:sldId id="294" r:id="rId11"/>
    <p:sldId id="259" r:id="rId12"/>
    <p:sldId id="303" r:id="rId13"/>
    <p:sldId id="319" r:id="rId14"/>
    <p:sldId id="318" r:id="rId15"/>
    <p:sldId id="302" r:id="rId16"/>
    <p:sldId id="265" r:id="rId17"/>
    <p:sldId id="310" r:id="rId18"/>
    <p:sldId id="314" r:id="rId19"/>
    <p:sldId id="309" r:id="rId20"/>
    <p:sldId id="315" r:id="rId21"/>
    <p:sldId id="296" r:id="rId22"/>
    <p:sldId id="291" r:id="rId23"/>
    <p:sldId id="292" r:id="rId24"/>
    <p:sldId id="304" r:id="rId25"/>
    <p:sldId id="276" r:id="rId26"/>
    <p:sldId id="295" r:id="rId27"/>
    <p:sldId id="297" r:id="rId28"/>
    <p:sldId id="308" r:id="rId29"/>
    <p:sldId id="305" r:id="rId30"/>
    <p:sldId id="299" r:id="rId31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DCDCD"/>
    <a:srgbClr val="C7C7C7"/>
    <a:srgbClr val="B2B2B2"/>
    <a:srgbClr val="FF93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369" autoAdjust="0"/>
    <p:restoredTop sz="86381" autoAdjust="0"/>
  </p:normalViewPr>
  <p:slideViewPr>
    <p:cSldViewPr>
      <p:cViewPr varScale="1">
        <p:scale>
          <a:sx n="114" d="100"/>
          <a:sy n="114" d="100"/>
        </p:scale>
        <p:origin x="1194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xuser:Desktop:stat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1"/>
          <c:order val="0"/>
          <c:spPr>
            <a:solidFill>
              <a:srgbClr val="00FF00"/>
            </a:solidFill>
          </c:spPr>
          <c:invertIfNegative val="0"/>
          <c:cat>
            <c:numRef>
              <c:f>'Summary - details - 2009-2014'!$A$3:$A$19</c:f>
              <c:numCache>
                <c:formatCode>General</c:formatCode>
                <c:ptCount val="17"/>
                <c:pt idx="0">
                  <c:v>1998</c:v>
                </c:pt>
                <c:pt idx="1">
                  <c:v>1999</c:v>
                </c:pt>
                <c:pt idx="2">
                  <c:v>2000</c:v>
                </c:pt>
                <c:pt idx="3">
                  <c:v>2001</c:v>
                </c:pt>
                <c:pt idx="4">
                  <c:v>2002</c:v>
                </c:pt>
                <c:pt idx="5">
                  <c:v>2003</c:v>
                </c:pt>
                <c:pt idx="6">
                  <c:v>2004</c:v>
                </c:pt>
                <c:pt idx="7">
                  <c:v>2005</c:v>
                </c:pt>
                <c:pt idx="8">
                  <c:v>2006</c:v>
                </c:pt>
                <c:pt idx="9">
                  <c:v>2007</c:v>
                </c:pt>
                <c:pt idx="10">
                  <c:v>2008</c:v>
                </c:pt>
                <c:pt idx="11">
                  <c:v>2009</c:v>
                </c:pt>
                <c:pt idx="12">
                  <c:v>2010</c:v>
                </c:pt>
                <c:pt idx="13">
                  <c:v>2011</c:v>
                </c:pt>
                <c:pt idx="14">
                  <c:v>2012</c:v>
                </c:pt>
                <c:pt idx="15">
                  <c:v>2013</c:v>
                </c:pt>
                <c:pt idx="16">
                  <c:v>2014</c:v>
                </c:pt>
              </c:numCache>
            </c:numRef>
          </c:cat>
          <c:val>
            <c:numRef>
              <c:f>'Summary - details - 2009-2014'!$B$3:$B$19</c:f>
              <c:numCache>
                <c:formatCode>General</c:formatCode>
                <c:ptCount val="17"/>
                <c:pt idx="0">
                  <c:v>9</c:v>
                </c:pt>
                <c:pt idx="1">
                  <c:v>24</c:v>
                </c:pt>
                <c:pt idx="2">
                  <c:v>29</c:v>
                </c:pt>
                <c:pt idx="3">
                  <c:v>44</c:v>
                </c:pt>
                <c:pt idx="4">
                  <c:v>48</c:v>
                </c:pt>
                <c:pt idx="5">
                  <c:v>88</c:v>
                </c:pt>
                <c:pt idx="6">
                  <c:v>105</c:v>
                </c:pt>
                <c:pt idx="7">
                  <c:v>58</c:v>
                </c:pt>
                <c:pt idx="8">
                  <c:v>199</c:v>
                </c:pt>
                <c:pt idx="9">
                  <c:v>698</c:v>
                </c:pt>
                <c:pt idx="10">
                  <c:v>834</c:v>
                </c:pt>
                <c:pt idx="11">
                  <c:v>839</c:v>
                </c:pt>
                <c:pt idx="12">
                  <c:v>1005</c:v>
                </c:pt>
                <c:pt idx="13">
                  <c:v>1121</c:v>
                </c:pt>
                <c:pt idx="14">
                  <c:v>1142</c:v>
                </c:pt>
                <c:pt idx="15">
                  <c:v>973</c:v>
                </c:pt>
                <c:pt idx="16">
                  <c:v>1198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19013128"/>
        <c:axId val="164942944"/>
      </c:barChart>
      <c:catAx>
        <c:axId val="11901312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64942944"/>
        <c:crosses val="autoZero"/>
        <c:auto val="1"/>
        <c:lblAlgn val="ctr"/>
        <c:lblOffset val="100"/>
        <c:noMultiLvlLbl val="0"/>
      </c:catAx>
      <c:valAx>
        <c:axId val="16494294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19013128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52D8410E-D6FE-47D3-BDE7-D606F8DAB45F}" type="datetimeFigureOut">
              <a:rPr lang="en-US"/>
              <a:pPr>
                <a:defRPr/>
              </a:pPr>
              <a:t>10/4/2016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DAA087D9-0AC3-4735-92F6-08A1C8B0A68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333552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 txBox="1">
            <a:spLocks noGrp="1" noChangeArrowheads="1"/>
          </p:cNvSpPr>
          <p:nvPr/>
        </p:nvSpPr>
        <p:spPr bwMode="auto">
          <a:xfrm>
            <a:off x="3852018" y="9431815"/>
            <a:ext cx="2945659" cy="49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 eaLnBrk="0" hangingPunct="0"/>
            <a:fld id="{FA5D128A-3E69-5F44-A86B-D76C803C69A5}" type="slidenum">
              <a:rPr lang="en-GB" sz="1200" b="1"/>
              <a:pPr algn="r" eaLnBrk="0" hangingPunct="0"/>
              <a:t>7</a:t>
            </a:fld>
            <a:endParaRPr lang="en-GB" sz="1200" b="1" dirty="0"/>
          </a:p>
        </p:txBody>
      </p:sp>
      <p:sp>
        <p:nvSpPr>
          <p:cNvPr id="40963" name="Rectangle 7"/>
          <p:cNvSpPr txBox="1">
            <a:spLocks noGrp="1" noChangeArrowheads="1"/>
          </p:cNvSpPr>
          <p:nvPr/>
        </p:nvSpPr>
        <p:spPr bwMode="auto">
          <a:xfrm>
            <a:off x="3852018" y="9431815"/>
            <a:ext cx="2945659" cy="49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143BC2B4-9EB5-4D47-BF2A-BE3B46079873}" type="slidenum">
              <a:rPr lang="en-GB" sz="1200"/>
              <a:pPr algn="r"/>
              <a:t>7</a:t>
            </a:fld>
            <a:endParaRPr lang="en-GB" sz="1200" dirty="0"/>
          </a:p>
        </p:txBody>
      </p:sp>
      <p:sp>
        <p:nvSpPr>
          <p:cNvPr id="4096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4113" cy="3724275"/>
          </a:xfrm>
          <a:solidFill>
            <a:srgbClr val="FFFFFF"/>
          </a:solidFill>
          <a:ln/>
        </p:spPr>
      </p:sp>
      <p:sp>
        <p:nvSpPr>
          <p:cNvPr id="4096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768" y="4715908"/>
            <a:ext cx="5438140" cy="4467701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z="2400" dirty="0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984815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814904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612326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2B52B40C-1FAF-4FD8-B128-C66956BDE705}" type="slidenum">
              <a:rPr lang="en-US" altLang="en-US" sz="1200"/>
              <a:pPr/>
              <a:t>18</a:t>
            </a:fld>
            <a:endParaRPr lang="en-US" altLang="en-US" sz="1200"/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en-US" smtClean="0">
              <a:latin typeface="Times" panose="02020603050405020304" pitchFamily="18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352664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932EFBE9-EDBA-483A-9E87-60FB973F9746}" type="slidenum">
              <a:rPr lang="en-US" altLang="en-US" sz="1200"/>
              <a:pPr/>
              <a:t>20</a:t>
            </a:fld>
            <a:endParaRPr lang="en-US" altLang="en-US" sz="1200"/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en-US" dirty="0" smtClean="0">
              <a:latin typeface="Times" panose="02020603050405020304" pitchFamily="18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455911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Blue-banner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588" y="0"/>
            <a:ext cx="9145588" cy="192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pt-PT" noProof="0" dirty="0" err="1" smtClean="0"/>
              <a:t>Click</a:t>
            </a:r>
            <a:r>
              <a:rPr lang="pt-PT" noProof="0" dirty="0" smtClean="0"/>
              <a:t> to </a:t>
            </a:r>
            <a:r>
              <a:rPr lang="pt-PT" noProof="0" dirty="0" err="1" smtClean="0"/>
              <a:t>edit</a:t>
            </a:r>
            <a:r>
              <a:rPr lang="pt-PT" noProof="0" dirty="0" smtClean="0"/>
              <a:t> Master </a:t>
            </a:r>
            <a:r>
              <a:rPr lang="pt-PT" noProof="0" dirty="0" err="1" smtClean="0"/>
              <a:t>title</a:t>
            </a:r>
            <a:r>
              <a:rPr lang="pt-PT" noProof="0" dirty="0" smtClean="0"/>
              <a:t> </a:t>
            </a:r>
            <a:r>
              <a:rPr lang="pt-PT" noProof="0" dirty="0" err="1" smtClean="0"/>
              <a:t>style</a:t>
            </a:r>
            <a:endParaRPr lang="pt-PT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PT" noProof="0" dirty="0" err="1" smtClean="0"/>
              <a:t>Click</a:t>
            </a:r>
            <a:r>
              <a:rPr lang="pt-PT" noProof="0" dirty="0" smtClean="0"/>
              <a:t> to </a:t>
            </a:r>
            <a:r>
              <a:rPr lang="pt-PT" noProof="0" dirty="0" err="1" smtClean="0"/>
              <a:t>edit</a:t>
            </a:r>
            <a:r>
              <a:rPr lang="pt-PT" noProof="0" dirty="0" smtClean="0"/>
              <a:t> Master </a:t>
            </a:r>
            <a:r>
              <a:rPr lang="pt-PT" noProof="0" dirty="0" err="1" smtClean="0"/>
              <a:t>subtitle</a:t>
            </a:r>
            <a:r>
              <a:rPr lang="pt-PT" noProof="0" dirty="0" smtClean="0"/>
              <a:t> </a:t>
            </a:r>
            <a:r>
              <a:rPr lang="pt-PT" noProof="0" dirty="0" err="1" smtClean="0"/>
              <a:t>style</a:t>
            </a:r>
            <a:endParaRPr lang="pt-PT" noProof="0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2060"/>
                </a:solidFill>
              </a:defRPr>
            </a:lvl1pPr>
          </a:lstStyle>
          <a:p>
            <a:pPr>
              <a:defRPr/>
            </a:pPr>
            <a:r>
              <a:rPr lang="pt-PT" noProof="0" dirty="0" smtClean="0"/>
              <a:t>Setembro 2015</a:t>
            </a:r>
            <a:endParaRPr lang="pt-PT" noProof="0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2060"/>
                </a:solidFill>
              </a:defRPr>
            </a:lvl1pPr>
          </a:lstStyle>
          <a:p>
            <a:pPr>
              <a:defRPr/>
            </a:pPr>
            <a:r>
              <a:rPr lang="pt-PT" noProof="0" dirty="0" smtClean="0"/>
              <a:t>João Bento, CERN</a:t>
            </a:r>
            <a:endParaRPr lang="pt-PT" noProof="0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2060"/>
                </a:solidFill>
              </a:defRPr>
            </a:lvl1pPr>
          </a:lstStyle>
          <a:p>
            <a:pPr>
              <a:defRPr/>
            </a:pPr>
            <a:fld id="{2E1E776E-F628-48F1-9A01-C8EF42E031F1}" type="slidenum">
              <a:rPr lang="pt-PT" noProof="0" smtClean="0"/>
              <a:pPr>
                <a:defRPr/>
              </a:pPr>
              <a:t>‹#›</a:t>
            </a:fld>
            <a:endParaRPr lang="pt-PT" noProof="0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19 Septembre 2007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Wolfgang von Rüden, CERN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E92858-73D0-47BB-B400-F3651D63657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28670"/>
            <a:ext cx="2057400" cy="5197493"/>
          </a:xfrm>
        </p:spPr>
        <p:txBody>
          <a:bodyPr vert="eaVert"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28670"/>
            <a:ext cx="6019800" cy="5197493"/>
          </a:xfrm>
        </p:spPr>
        <p:txBody>
          <a:bodyPr vert="eaVert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19 Septembre 2007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Wolfgang von Rüden, CERN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115972-DC85-461F-BDAB-E030F8F682C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banner-bleu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86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28670"/>
            <a:ext cx="8229600" cy="642942"/>
          </a:xfrm>
        </p:spPr>
        <p:txBody>
          <a:bodyPr/>
          <a:lstStyle>
            <a:lvl1pPr algn="l">
              <a:defRPr/>
            </a:lvl1pPr>
          </a:lstStyle>
          <a:p>
            <a:r>
              <a:rPr lang="fr-FR" noProof="0" smtClean="0"/>
              <a:t>Click to edit Master title style</a:t>
            </a:r>
            <a:endParaRPr lang="fr-FR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57364"/>
            <a:ext cx="8229600" cy="4429156"/>
          </a:xfrm>
        </p:spPr>
        <p:txBody>
          <a:bodyPr/>
          <a:lstStyle>
            <a:lvl1pPr marL="266700" indent="-266700">
              <a:defRPr/>
            </a:lvl1pPr>
          </a:lstStyle>
          <a:p>
            <a:pPr lvl="0"/>
            <a:r>
              <a:rPr lang="fr-FR" noProof="0" smtClean="0"/>
              <a:t>Click to edit Master text styles</a:t>
            </a:r>
          </a:p>
          <a:p>
            <a:pPr lvl="1"/>
            <a:r>
              <a:rPr lang="fr-FR" noProof="0" smtClean="0"/>
              <a:t>Second level</a:t>
            </a:r>
          </a:p>
          <a:p>
            <a:pPr lvl="2"/>
            <a:r>
              <a:rPr lang="fr-FR" noProof="0" smtClean="0"/>
              <a:t>Third level</a:t>
            </a:r>
          </a:p>
          <a:p>
            <a:pPr lvl="3"/>
            <a:r>
              <a:rPr lang="fr-FR" noProof="0" smtClean="0"/>
              <a:t>Fourth level</a:t>
            </a:r>
          </a:p>
          <a:p>
            <a:pPr lvl="4"/>
            <a:r>
              <a:rPr lang="fr-FR" noProof="0" smtClean="0"/>
              <a:t>Fifth level</a:t>
            </a:r>
            <a:endParaRPr lang="fr-FR" noProof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19 Septembre 2007</a:t>
            </a:r>
            <a:endParaRPr lang="fr-FR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Wolfgang von Rüden, CERN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698006-7770-4D45-9D4A-81F15BF3CA96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noProof="0" dirty="0" smtClean="0"/>
              <a:t>Click to edit Master title style</a:t>
            </a:r>
            <a:endParaRPr lang="en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19 Septembre 2007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Wolfgang von Rüden, CERN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9303BD-BD49-4D02-9B51-3A9B34D4DEA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19 Septembre 2007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Wolfgang von Rüden, CERN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3375F1-AE64-433C-9DBC-C6C6772B8B5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19 Septembre 2007</a:t>
            </a:r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Wolfgang von Rüden, CERN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EA2D00-62CD-42EE-B50B-C6FE2EF7DD1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19 Septembre 2007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Wolfgang von Rüden, CERN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4AF3DC-CE3D-4814-B1B2-5DBC885FC25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19 Septembre 2007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Wolfgang von Rüden, CERN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FC73E1-B036-487A-BAD2-25FC400E327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28670"/>
            <a:ext cx="3008313" cy="92869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noProof="0" dirty="0" smtClean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928670"/>
            <a:ext cx="5111750" cy="519749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857364"/>
            <a:ext cx="3008313" cy="42687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noProof="0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19 Septembre 2007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Wolfgang von Rüden, CERN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9FFBA9-C65A-4EE4-94A0-035773613FC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1000107"/>
            <a:ext cx="5486400" cy="3727467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19 Septembre 2007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Wolfgang von Rüden, CERN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C31DB0-6CE7-4BBE-9818-D4957734AEC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1000125"/>
            <a:ext cx="8229600" cy="64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PT" noProof="0" dirty="0" err="1" smtClean="0"/>
              <a:t>Click</a:t>
            </a:r>
            <a:r>
              <a:rPr lang="pt-PT" noProof="0" dirty="0" smtClean="0"/>
              <a:t> to </a:t>
            </a:r>
            <a:r>
              <a:rPr lang="pt-PT" noProof="0" dirty="0" err="1" smtClean="0"/>
              <a:t>edit</a:t>
            </a:r>
            <a:r>
              <a:rPr lang="pt-PT" noProof="0" dirty="0" smtClean="0"/>
              <a:t> Master </a:t>
            </a:r>
            <a:r>
              <a:rPr lang="pt-PT" noProof="0" dirty="0" err="1" smtClean="0"/>
              <a:t>title</a:t>
            </a:r>
            <a:r>
              <a:rPr lang="pt-PT" noProof="0" dirty="0" smtClean="0"/>
              <a:t> </a:t>
            </a:r>
            <a:r>
              <a:rPr lang="pt-PT" noProof="0" dirty="0" err="1" smtClean="0"/>
              <a:t>style</a:t>
            </a:r>
            <a:endParaRPr lang="pt-PT" noProof="0" dirty="0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857375"/>
            <a:ext cx="8229600" cy="426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PT" noProof="0" dirty="0" err="1" smtClean="0"/>
              <a:t>Click</a:t>
            </a:r>
            <a:r>
              <a:rPr lang="pt-PT" noProof="0" dirty="0" smtClean="0"/>
              <a:t> to </a:t>
            </a:r>
            <a:r>
              <a:rPr lang="pt-PT" noProof="0" dirty="0" err="1" smtClean="0"/>
              <a:t>edit</a:t>
            </a:r>
            <a:r>
              <a:rPr lang="pt-PT" noProof="0" dirty="0" smtClean="0"/>
              <a:t> Master </a:t>
            </a:r>
            <a:r>
              <a:rPr lang="pt-PT" noProof="0" dirty="0" err="1" smtClean="0"/>
              <a:t>text</a:t>
            </a:r>
            <a:r>
              <a:rPr lang="pt-PT" noProof="0" dirty="0" smtClean="0"/>
              <a:t> </a:t>
            </a:r>
            <a:r>
              <a:rPr lang="pt-PT" noProof="0" dirty="0" err="1" smtClean="0"/>
              <a:t>styles</a:t>
            </a:r>
            <a:endParaRPr lang="pt-PT" noProof="0" dirty="0" smtClean="0"/>
          </a:p>
          <a:p>
            <a:pPr lvl="1"/>
            <a:r>
              <a:rPr lang="pt-PT" noProof="0" dirty="0" err="1" smtClean="0"/>
              <a:t>Second</a:t>
            </a:r>
            <a:r>
              <a:rPr lang="pt-PT" noProof="0" dirty="0" smtClean="0"/>
              <a:t> </a:t>
            </a:r>
            <a:r>
              <a:rPr lang="pt-PT" noProof="0" dirty="0" err="1" smtClean="0"/>
              <a:t>level</a:t>
            </a:r>
            <a:endParaRPr lang="pt-PT" noProof="0" dirty="0" smtClean="0"/>
          </a:p>
          <a:p>
            <a:pPr lvl="2"/>
            <a:r>
              <a:rPr lang="pt-PT" noProof="0" dirty="0" err="1" smtClean="0"/>
              <a:t>Third</a:t>
            </a:r>
            <a:r>
              <a:rPr lang="pt-PT" noProof="0" dirty="0" smtClean="0"/>
              <a:t> </a:t>
            </a:r>
            <a:r>
              <a:rPr lang="pt-PT" noProof="0" dirty="0" err="1" smtClean="0"/>
              <a:t>level</a:t>
            </a:r>
            <a:endParaRPr lang="pt-PT" noProof="0" dirty="0" smtClean="0"/>
          </a:p>
          <a:p>
            <a:pPr lvl="3"/>
            <a:r>
              <a:rPr lang="pt-PT" noProof="0" dirty="0" err="1" smtClean="0"/>
              <a:t>Fourth</a:t>
            </a:r>
            <a:r>
              <a:rPr lang="pt-PT" noProof="0" dirty="0" smtClean="0"/>
              <a:t> </a:t>
            </a:r>
            <a:r>
              <a:rPr lang="pt-PT" noProof="0" dirty="0" err="1" smtClean="0"/>
              <a:t>level</a:t>
            </a:r>
            <a:endParaRPr lang="pt-PT" noProof="0" dirty="0" smtClean="0"/>
          </a:p>
          <a:p>
            <a:pPr lvl="4"/>
            <a:r>
              <a:rPr lang="pt-PT" noProof="0" dirty="0" err="1" smtClean="0"/>
              <a:t>Fifth</a:t>
            </a:r>
            <a:r>
              <a:rPr lang="pt-PT" noProof="0" dirty="0" smtClean="0"/>
              <a:t> </a:t>
            </a:r>
            <a:r>
              <a:rPr lang="pt-PT" noProof="0" dirty="0" err="1" smtClean="0"/>
              <a:t>level</a:t>
            </a:r>
            <a:endParaRPr lang="pt-PT" noProof="0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pt-PT" noProof="0" dirty="0" smtClean="0"/>
              <a:t>Setembro 2015</a:t>
            </a:r>
            <a:endParaRPr lang="pt-PT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pt-PT" noProof="0" dirty="0" smtClean="0"/>
              <a:t>Joao Bento, CERN</a:t>
            </a:r>
            <a:endParaRPr lang="pt-PT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9ECBC3A-DD8A-49D8-9B5F-FE4C3AEC74D7}" type="slidenum">
              <a:rPr lang="pt-PT" noProof="0" smtClean="0"/>
              <a:pPr>
                <a:defRPr/>
              </a:pPr>
              <a:t>‹#›</a:t>
            </a:fld>
            <a:endParaRPr lang="pt-PT" noProof="0" dirty="0"/>
          </a:p>
        </p:txBody>
      </p:sp>
      <p:pic>
        <p:nvPicPr>
          <p:cNvPr id="1031" name="Picture 7" descr="banner-bleu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9144000" cy="86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kern="1200">
          <a:solidFill>
            <a:srgbClr val="37609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376092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376092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376092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376092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200">
          <a:solidFill>
            <a:srgbClr val="376092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>
          <a:solidFill>
            <a:srgbClr val="376092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>
          <a:solidFill>
            <a:srgbClr val="376092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>
          <a:solidFill>
            <a:srgbClr val="376092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rgbClr val="37609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376092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376092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376092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400" kern="1200">
          <a:solidFill>
            <a:srgbClr val="37609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cern.ch/jbe/CERN/visits" TargetMode="External"/><Relationship Id="rId2" Type="http://schemas.openxmlformats.org/officeDocument/2006/relationships/hyperlink" Target="mailto:Joao.Bento@cern.ch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gif"/><Relationship Id="rId13" Type="http://schemas.openxmlformats.org/officeDocument/2006/relationships/image" Target="../media/image25.gif"/><Relationship Id="rId18" Type="http://schemas.openxmlformats.org/officeDocument/2006/relationships/image" Target="../media/image30.gif"/><Relationship Id="rId3" Type="http://schemas.openxmlformats.org/officeDocument/2006/relationships/image" Target="../media/image15.gif"/><Relationship Id="rId7" Type="http://schemas.openxmlformats.org/officeDocument/2006/relationships/image" Target="../media/image19.gif"/><Relationship Id="rId12" Type="http://schemas.openxmlformats.org/officeDocument/2006/relationships/image" Target="../media/image24.gif"/><Relationship Id="rId17" Type="http://schemas.openxmlformats.org/officeDocument/2006/relationships/image" Target="../media/image29.gif"/><Relationship Id="rId2" Type="http://schemas.openxmlformats.org/officeDocument/2006/relationships/image" Target="../media/image14.gif"/><Relationship Id="rId16" Type="http://schemas.openxmlformats.org/officeDocument/2006/relationships/image" Target="../media/image28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gif"/><Relationship Id="rId11" Type="http://schemas.openxmlformats.org/officeDocument/2006/relationships/image" Target="../media/image23.gif"/><Relationship Id="rId5" Type="http://schemas.openxmlformats.org/officeDocument/2006/relationships/image" Target="../media/image17.gif"/><Relationship Id="rId15" Type="http://schemas.openxmlformats.org/officeDocument/2006/relationships/image" Target="../media/image27.gif"/><Relationship Id="rId10" Type="http://schemas.openxmlformats.org/officeDocument/2006/relationships/image" Target="../media/image22.gif"/><Relationship Id="rId4" Type="http://schemas.openxmlformats.org/officeDocument/2006/relationships/image" Target="../media/image16.gif"/><Relationship Id="rId9" Type="http://schemas.openxmlformats.org/officeDocument/2006/relationships/image" Target="../media/image21.gif"/><Relationship Id="rId14" Type="http://schemas.openxmlformats.org/officeDocument/2006/relationships/image" Target="../media/image26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1.xml"/><Relationship Id="rId4" Type="http://schemas.openxmlformats.org/officeDocument/2006/relationships/image" Target="../media/image37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/\\cern.ch\dfs\Websites\j\jbe\CERN\Visits\au10.6au.big.mpeg" TargetMode="External"/><Relationship Id="rId1" Type="http://schemas.microsoft.com/office/2007/relationships/media" Target="file:///\\cern.ch\dfs\Websites\j\jbe\CERN\Visits\au10.6au.big.mpeg" TargetMode="External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/\\cern.ch\dfs\Websites\j\jbe\CERN\Visits\BottletotheBangVOSTFR.wmv" TargetMode="External"/><Relationship Id="rId1" Type="http://schemas.microsoft.com/office/2007/relationships/media" Target="file:///\\cern.ch\dfs\Websites\j\jbe\CERN\Visits\BottletotheBangVOSTFR.wmv" TargetMode="External"/><Relationship Id="rId5" Type="http://schemas.openxmlformats.org/officeDocument/2006/relationships/image" Target="../media/image44.jpeg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gif"/><Relationship Id="rId2" Type="http://schemas.openxmlformats.org/officeDocument/2006/relationships/hyperlink" Target="http://en.wikipedia.org/wiki/Image:PET-MIPS-anim.gif" TargetMode="Externa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9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358049" y="5803523"/>
            <a:ext cx="6400800" cy="1047683"/>
          </a:xfrm>
        </p:spPr>
        <p:txBody>
          <a:bodyPr rtlCol="0">
            <a:normAutofit fontScale="47500" lnSpcReduction="2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PT" sz="6000" noProof="0" dirty="0" smtClean="0"/>
              <a:t>João BENTO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pt-PT" sz="2800" noProof="0" dirty="0" smtClean="0">
                <a:hlinkClick r:id="rId2"/>
              </a:rPr>
              <a:t>Joao.Bento@cern.ch</a:t>
            </a:r>
            <a:endParaRPr lang="pt-PT" sz="2800" noProof="0" dirty="0" smtClean="0"/>
          </a:p>
          <a:p>
            <a:pPr eaLnBrk="1" fontAlgn="auto" hangingPunct="1">
              <a:spcAft>
                <a:spcPts val="0"/>
              </a:spcAft>
              <a:defRPr/>
            </a:pPr>
            <a:r>
              <a:rPr lang="pt-PT" sz="2800" noProof="0" dirty="0" smtClean="0"/>
              <a:t>BE </a:t>
            </a:r>
            <a:r>
              <a:rPr lang="pt-PT" sz="2800" noProof="0" dirty="0" err="1" smtClean="0"/>
              <a:t>Department</a:t>
            </a:r>
            <a:r>
              <a:rPr lang="pt-PT" sz="2800" noProof="0" dirty="0" smtClean="0"/>
              <a:t/>
            </a:r>
            <a:br>
              <a:rPr lang="pt-PT" sz="2800" noProof="0" dirty="0" smtClean="0"/>
            </a:br>
            <a:r>
              <a:rPr lang="pt-PT" sz="2800" noProof="0" dirty="0" smtClean="0"/>
              <a:t>Apresentação disponível em </a:t>
            </a:r>
            <a:r>
              <a:rPr lang="pt-PT" sz="2800" noProof="0" dirty="0" smtClean="0">
                <a:hlinkClick r:id="rId3"/>
              </a:rPr>
              <a:t>http://cern.ch/jbe/CERN/visits</a:t>
            </a:r>
            <a:r>
              <a:rPr lang="pt-PT" sz="2800" noProof="0" dirty="0" smtClean="0"/>
              <a:t> 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pt-PT" sz="2800" noProof="0" dirty="0" smtClean="0"/>
          </a:p>
          <a:p>
            <a:pPr eaLnBrk="1" fontAlgn="auto" hangingPunct="1">
              <a:spcAft>
                <a:spcPts val="0"/>
              </a:spcAft>
              <a:defRPr/>
            </a:pPr>
            <a:endParaRPr lang="pt-PT" noProof="0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pt-PT" noProof="0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1187624" y="5157192"/>
            <a:ext cx="63273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t-PT" i="1" dirty="0" smtClean="0"/>
              <a:t>“Não há magia no CERN</a:t>
            </a:r>
            <a:r>
              <a:rPr lang="pt-PT" i="1" dirty="0"/>
              <a:t>, ela simplesmente ali </a:t>
            </a:r>
            <a:r>
              <a:rPr lang="pt-PT" i="1" dirty="0" smtClean="0"/>
              <a:t>é explicada.”</a:t>
            </a:r>
            <a:br>
              <a:rPr lang="pt-PT" i="1" dirty="0" smtClean="0"/>
            </a:br>
            <a:r>
              <a:rPr lang="pt-PT" dirty="0" smtClean="0"/>
              <a:t>Tom </a:t>
            </a:r>
            <a:r>
              <a:rPr lang="pt-PT" dirty="0" err="1" smtClean="0"/>
              <a:t>Hanks</a:t>
            </a:r>
            <a:endParaRPr lang="pt-PT" dirty="0"/>
          </a:p>
        </p:txBody>
      </p:sp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251520" y="1505619"/>
            <a:ext cx="8805334" cy="3867597"/>
          </a:xfrm>
        </p:spPr>
        <p:txBody>
          <a:bodyPr/>
          <a:lstStyle/>
          <a:p>
            <a:pPr algn="ctr"/>
            <a:r>
              <a:rPr lang="pt-PT" b="1" noProof="0" dirty="0" err="1" smtClean="0"/>
              <a:t>Benvindos</a:t>
            </a:r>
            <a:r>
              <a:rPr lang="pt-PT" b="1" noProof="0" dirty="0" smtClean="0"/>
              <a:t> ao mundo do </a:t>
            </a:r>
            <a:br>
              <a:rPr lang="pt-PT" b="1" noProof="0" dirty="0" smtClean="0"/>
            </a:br>
            <a:r>
              <a:rPr lang="pt-PT" b="1" noProof="0" dirty="0" smtClean="0"/>
              <a:t/>
            </a:r>
            <a:br>
              <a:rPr lang="pt-PT" b="1" noProof="0" dirty="0" smtClean="0"/>
            </a:br>
            <a:r>
              <a:rPr lang="pt-PT" b="1" noProof="0" dirty="0" smtClean="0"/>
              <a:t/>
            </a:r>
            <a:br>
              <a:rPr lang="pt-PT" b="1" noProof="0" dirty="0" smtClean="0"/>
            </a:br>
            <a:r>
              <a:rPr lang="pt-PT" b="1" noProof="0" dirty="0" smtClean="0"/>
              <a:t/>
            </a:r>
            <a:br>
              <a:rPr lang="pt-PT" b="1" noProof="0" dirty="0" smtClean="0"/>
            </a:br>
            <a:r>
              <a:rPr lang="pt-PT" b="1" noProof="0" dirty="0" smtClean="0"/>
              <a:t/>
            </a:r>
            <a:br>
              <a:rPr lang="pt-PT" b="1" noProof="0" dirty="0" smtClean="0"/>
            </a:br>
            <a:r>
              <a:rPr lang="pt-PT" b="1" noProof="0" dirty="0" smtClean="0"/>
              <a:t>O maior laboratório de física das partículas </a:t>
            </a:r>
            <a:r>
              <a:rPr lang="pt-PT" b="1" dirty="0"/>
              <a:t>d</a:t>
            </a:r>
            <a:r>
              <a:rPr lang="pt-PT" b="1" noProof="0" dirty="0" smtClean="0"/>
              <a:t>o planeta</a:t>
            </a:r>
            <a:endParaRPr lang="pt-PT" b="1" noProof="0" dirty="0"/>
          </a:p>
        </p:txBody>
      </p:sp>
      <p:pic>
        <p:nvPicPr>
          <p:cNvPr id="8" name="Picture 7" descr="cernLogo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4187" y="2276872"/>
            <a:ext cx="1800000" cy="180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7"/>
          <p:cNvSpPr>
            <a:spLocks noGrp="1"/>
          </p:cNvSpPr>
          <p:nvPr>
            <p:ph type="title"/>
          </p:nvPr>
        </p:nvSpPr>
        <p:spPr>
          <a:xfrm>
            <a:off x="142875" y="928688"/>
            <a:ext cx="8543925" cy="642937"/>
          </a:xfrm>
        </p:spPr>
        <p:txBody>
          <a:bodyPr/>
          <a:lstStyle/>
          <a:p>
            <a:pPr eaLnBrk="1" hangingPunct="1"/>
            <a:r>
              <a:rPr lang="pt-PT" noProof="0" dirty="0" smtClean="0">
                <a:solidFill>
                  <a:srgbClr val="FF0000"/>
                </a:solidFill>
              </a:rPr>
              <a:t>Verificar </a:t>
            </a:r>
            <a:r>
              <a:rPr lang="pt-PT" noProof="0" dirty="0" smtClean="0"/>
              <a:t>teorias: o </a:t>
            </a:r>
            <a:r>
              <a:rPr lang="pt-PT" noProof="0" dirty="0" smtClean="0"/>
              <a:t>modelo </a:t>
            </a:r>
            <a:r>
              <a:rPr lang="pt-PT" noProof="0" dirty="0" smtClean="0"/>
              <a:t>standard</a:t>
            </a:r>
          </a:p>
        </p:txBody>
      </p:sp>
      <p:sp>
        <p:nvSpPr>
          <p:cNvPr id="6" name="Rectangle 5"/>
          <p:cNvSpPr/>
          <p:nvPr/>
        </p:nvSpPr>
        <p:spPr>
          <a:xfrm>
            <a:off x="1071538" y="1714488"/>
            <a:ext cx="3786214" cy="26432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GB" dirty="0" smtClean="0"/>
              <a:t>LEPTONS</a:t>
            </a:r>
            <a:endParaRPr lang="en-GB" dirty="0"/>
          </a:p>
        </p:txBody>
      </p:sp>
      <p:sp>
        <p:nvSpPr>
          <p:cNvPr id="7" name="Rectangle 6"/>
          <p:cNvSpPr/>
          <p:nvPr/>
        </p:nvSpPr>
        <p:spPr>
          <a:xfrm>
            <a:off x="5000628" y="1714488"/>
            <a:ext cx="3786214" cy="26432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GB" dirty="0" smtClean="0"/>
              <a:t>QUARKS</a:t>
            </a:r>
            <a:endParaRPr lang="en-GB" dirty="0"/>
          </a:p>
        </p:txBody>
      </p:sp>
      <p:sp>
        <p:nvSpPr>
          <p:cNvPr id="10" name="Rectangle 9"/>
          <p:cNvSpPr/>
          <p:nvPr/>
        </p:nvSpPr>
        <p:spPr>
          <a:xfrm>
            <a:off x="71406" y="2071678"/>
            <a:ext cx="8929750" cy="785818"/>
          </a:xfrm>
          <a:prstGeom prst="rect">
            <a:avLst/>
          </a:prstGeom>
          <a:solidFill>
            <a:schemeClr val="lt1">
              <a:alpha val="26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GB" sz="1400" b="1" i="1" dirty="0" smtClean="0">
                <a:solidFill>
                  <a:schemeClr val="accent2"/>
                </a:solidFill>
              </a:rPr>
              <a:t>MATÉRIA</a:t>
            </a:r>
            <a:br>
              <a:rPr lang="en-GB" sz="1400" b="1" i="1" dirty="0" smtClean="0">
                <a:solidFill>
                  <a:schemeClr val="accent2"/>
                </a:solidFill>
              </a:rPr>
            </a:br>
            <a:r>
              <a:rPr lang="en-GB" sz="1400" b="1" i="1" dirty="0" smtClean="0">
                <a:solidFill>
                  <a:schemeClr val="accent2"/>
                </a:solidFill>
              </a:rPr>
              <a:t>ORDINÁRIA</a:t>
            </a:r>
            <a:endParaRPr lang="en-GB" b="1" i="1" dirty="0">
              <a:solidFill>
                <a:schemeClr val="accent2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071538" y="4572008"/>
            <a:ext cx="1785950" cy="135732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GB" sz="1600" b="1" dirty="0" smtClean="0"/>
              <a:t>GLUONS</a:t>
            </a:r>
          </a:p>
          <a:p>
            <a:pPr algn="ctr"/>
            <a:r>
              <a:rPr lang="en-GB" sz="1200" dirty="0" smtClean="0"/>
              <a:t/>
            </a:r>
            <a:br>
              <a:rPr lang="en-GB" sz="1200" dirty="0" smtClean="0"/>
            </a:br>
            <a:endParaRPr lang="en-GB" sz="1200" dirty="0"/>
          </a:p>
          <a:p>
            <a:pPr algn="ctr"/>
            <a:r>
              <a:rPr lang="en-GB" sz="1200" dirty="0" smtClean="0"/>
              <a:t/>
            </a:r>
            <a:br>
              <a:rPr lang="en-GB" sz="1200" dirty="0" smtClean="0"/>
            </a:br>
            <a:endParaRPr lang="en-GB" sz="1200" dirty="0"/>
          </a:p>
          <a:p>
            <a:pPr algn="ctr"/>
            <a:r>
              <a:rPr lang="en-GB" sz="1200" i="1" dirty="0" err="1" smtClean="0"/>
              <a:t>Força</a:t>
            </a:r>
            <a:r>
              <a:rPr lang="en-GB" sz="1200" i="1" dirty="0" smtClean="0"/>
              <a:t> Forte</a:t>
            </a:r>
            <a:endParaRPr lang="en-GB" sz="1200" i="1" dirty="0"/>
          </a:p>
        </p:txBody>
      </p:sp>
      <p:sp>
        <p:nvSpPr>
          <p:cNvPr id="16" name="Rectangle 15"/>
          <p:cNvSpPr/>
          <p:nvPr/>
        </p:nvSpPr>
        <p:spPr>
          <a:xfrm>
            <a:off x="3071802" y="4572008"/>
            <a:ext cx="1785950" cy="135732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GB" sz="1600" b="1" dirty="0" smtClean="0"/>
              <a:t>PHOTONS</a:t>
            </a:r>
            <a:endParaRPr lang="en-GB" b="1" dirty="0" smtClean="0"/>
          </a:p>
          <a:p>
            <a:pPr algn="ctr"/>
            <a:r>
              <a:rPr lang="en-GB" sz="1200" dirty="0" smtClean="0"/>
              <a:t/>
            </a:r>
            <a:br>
              <a:rPr lang="en-GB" sz="1200" dirty="0" smtClean="0"/>
            </a:br>
            <a:endParaRPr lang="en-GB" sz="1200" dirty="0" smtClean="0"/>
          </a:p>
          <a:p>
            <a:pPr algn="ctr"/>
            <a:r>
              <a:rPr lang="en-GB" sz="1200" dirty="0" smtClean="0"/>
              <a:t/>
            </a:r>
            <a:br>
              <a:rPr lang="en-GB" sz="1200" dirty="0" smtClean="0"/>
            </a:br>
            <a:endParaRPr lang="en-GB" sz="1200" dirty="0" smtClean="0"/>
          </a:p>
          <a:p>
            <a:pPr algn="ctr"/>
            <a:r>
              <a:rPr lang="en-GB" sz="1200" i="1" dirty="0" err="1" smtClean="0"/>
              <a:t>Força</a:t>
            </a:r>
            <a:r>
              <a:rPr lang="en-GB" sz="1200" i="1" dirty="0" smtClean="0"/>
              <a:t> Electro-</a:t>
            </a:r>
            <a:r>
              <a:rPr lang="en-GB" sz="1200" i="1" dirty="0" err="1" smtClean="0"/>
              <a:t>Magn</a:t>
            </a:r>
            <a:r>
              <a:rPr lang="fr-FR" sz="1200" i="1" dirty="0" smtClean="0"/>
              <a:t>é</a:t>
            </a:r>
            <a:r>
              <a:rPr lang="en-GB" sz="1200" i="1" dirty="0" err="1" smtClean="0"/>
              <a:t>tica</a:t>
            </a:r>
            <a:endParaRPr lang="en-GB" sz="1200" i="1" dirty="0"/>
          </a:p>
        </p:txBody>
      </p:sp>
      <p:sp>
        <p:nvSpPr>
          <p:cNvPr id="17" name="Rectangle 16"/>
          <p:cNvSpPr/>
          <p:nvPr/>
        </p:nvSpPr>
        <p:spPr>
          <a:xfrm>
            <a:off x="5000628" y="4572008"/>
            <a:ext cx="1785950" cy="135732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GB" sz="1600" b="1" dirty="0" smtClean="0"/>
              <a:t>BOSONS</a:t>
            </a:r>
            <a:endParaRPr lang="en-GB" b="1" dirty="0" smtClean="0"/>
          </a:p>
          <a:p>
            <a:pPr algn="ctr"/>
            <a:endParaRPr lang="en-GB" sz="1200" dirty="0"/>
          </a:p>
          <a:p>
            <a:pPr algn="ctr"/>
            <a:endParaRPr lang="en-GB" sz="1200" dirty="0" smtClean="0"/>
          </a:p>
          <a:p>
            <a:pPr algn="ctr"/>
            <a:endParaRPr lang="en-GB" sz="1200" dirty="0"/>
          </a:p>
          <a:p>
            <a:pPr algn="ctr"/>
            <a:endParaRPr lang="en-GB" sz="1200" dirty="0"/>
          </a:p>
          <a:p>
            <a:pPr algn="ctr"/>
            <a:r>
              <a:rPr lang="en-GB" sz="1200" i="1" dirty="0" err="1" smtClean="0"/>
              <a:t>Força</a:t>
            </a:r>
            <a:r>
              <a:rPr lang="en-GB" sz="1200" i="1" dirty="0" smtClean="0"/>
              <a:t> </a:t>
            </a:r>
            <a:r>
              <a:rPr lang="en-GB" sz="1200" i="1" dirty="0" err="1" smtClean="0"/>
              <a:t>Fraca</a:t>
            </a:r>
            <a:endParaRPr lang="en-GB" sz="1200" i="1" dirty="0"/>
          </a:p>
        </p:txBody>
      </p:sp>
      <p:sp>
        <p:nvSpPr>
          <p:cNvPr id="18" name="Rectangle 17"/>
          <p:cNvSpPr/>
          <p:nvPr/>
        </p:nvSpPr>
        <p:spPr>
          <a:xfrm>
            <a:off x="7000892" y="4572008"/>
            <a:ext cx="1785950" cy="135732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GB" sz="1600" b="1" dirty="0" smtClean="0"/>
              <a:t>GRAVITONS</a:t>
            </a:r>
            <a:endParaRPr lang="en-GB" b="1" dirty="0" smtClean="0"/>
          </a:p>
          <a:p>
            <a:pPr algn="ctr"/>
            <a:endParaRPr lang="en-GB" sz="1200" dirty="0"/>
          </a:p>
          <a:p>
            <a:pPr algn="ctr"/>
            <a:endParaRPr lang="en-GB" sz="1200" dirty="0" smtClean="0"/>
          </a:p>
          <a:p>
            <a:pPr algn="ctr"/>
            <a:endParaRPr lang="en-GB" sz="1200" dirty="0" smtClean="0"/>
          </a:p>
          <a:p>
            <a:pPr algn="ctr"/>
            <a:endParaRPr lang="en-GB" sz="1200" dirty="0"/>
          </a:p>
          <a:p>
            <a:pPr algn="ctr"/>
            <a:r>
              <a:rPr lang="en-GB" sz="1200" i="1" dirty="0" err="1" smtClean="0"/>
              <a:t>Gravit</a:t>
            </a:r>
            <a:r>
              <a:rPr lang="fr-FR" sz="1200" i="1" dirty="0" err="1" smtClean="0"/>
              <a:t>ação</a:t>
            </a:r>
            <a:endParaRPr lang="en-GB" sz="1200" i="1" dirty="0"/>
          </a:p>
        </p:txBody>
      </p:sp>
      <p:grpSp>
        <p:nvGrpSpPr>
          <p:cNvPr id="63" name="Group 62"/>
          <p:cNvGrpSpPr/>
          <p:nvPr/>
        </p:nvGrpSpPr>
        <p:grpSpPr>
          <a:xfrm>
            <a:off x="1093055" y="2285992"/>
            <a:ext cx="1426214" cy="285752"/>
            <a:chOff x="1093055" y="2285992"/>
            <a:chExt cx="1426214" cy="285752"/>
          </a:xfrm>
        </p:grpSpPr>
        <p:sp>
          <p:nvSpPr>
            <p:cNvPr id="29" name="TextBox 28"/>
            <p:cNvSpPr txBox="1"/>
            <p:nvPr/>
          </p:nvSpPr>
          <p:spPr>
            <a:xfrm>
              <a:off x="1093055" y="2285992"/>
              <a:ext cx="103105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b="1" dirty="0" smtClean="0">
                  <a:solidFill>
                    <a:schemeClr val="tx2">
                      <a:lumMod val="75000"/>
                    </a:schemeClr>
                  </a:solidFill>
                </a:rPr>
                <a:t>ELECTRON</a:t>
              </a:r>
              <a:endParaRPr lang="en-GB" sz="1200" b="1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pic>
          <p:nvPicPr>
            <p:cNvPr id="39" name="Picture 38" descr="electron.gif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214546" y="2285992"/>
              <a:ext cx="304723" cy="28575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grpSp>
        <p:nvGrpSpPr>
          <p:cNvPr id="62" name="Group 61"/>
          <p:cNvGrpSpPr/>
          <p:nvPr/>
        </p:nvGrpSpPr>
        <p:grpSpPr>
          <a:xfrm>
            <a:off x="2736129" y="2191400"/>
            <a:ext cx="1737445" cy="461665"/>
            <a:chOff x="2736129" y="2191400"/>
            <a:chExt cx="1737445" cy="461665"/>
          </a:xfrm>
        </p:grpSpPr>
        <p:sp>
          <p:nvSpPr>
            <p:cNvPr id="30" name="TextBox 29"/>
            <p:cNvSpPr txBox="1"/>
            <p:nvPr/>
          </p:nvSpPr>
          <p:spPr>
            <a:xfrm>
              <a:off x="2736129" y="2191400"/>
              <a:ext cx="103105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b="1" dirty="0" smtClean="0">
                  <a:solidFill>
                    <a:schemeClr val="tx2">
                      <a:lumMod val="75000"/>
                    </a:schemeClr>
                  </a:solidFill>
                </a:rPr>
                <a:t>ELECTRON</a:t>
              </a:r>
              <a:br>
                <a:rPr lang="en-GB" sz="1200" b="1" dirty="0" smtClean="0">
                  <a:solidFill>
                    <a:schemeClr val="tx2">
                      <a:lumMod val="75000"/>
                    </a:schemeClr>
                  </a:solidFill>
                </a:rPr>
              </a:br>
              <a:r>
                <a:rPr lang="en-GB" sz="1200" b="1" dirty="0" smtClean="0">
                  <a:solidFill>
                    <a:schemeClr val="tx2">
                      <a:lumMod val="75000"/>
                    </a:schemeClr>
                  </a:solidFill>
                </a:rPr>
                <a:t>NEUTRINO</a:t>
              </a:r>
              <a:endParaRPr lang="en-GB" sz="1200" b="1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pic>
          <p:nvPicPr>
            <p:cNvPr id="40" name="Picture 39" descr="electron-neutrino.gif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000496" y="2214554"/>
              <a:ext cx="473078" cy="42862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grpSp>
        <p:nvGrpSpPr>
          <p:cNvPr id="64" name="Group 63"/>
          <p:cNvGrpSpPr/>
          <p:nvPr/>
        </p:nvGrpSpPr>
        <p:grpSpPr>
          <a:xfrm>
            <a:off x="1093055" y="3000372"/>
            <a:ext cx="1478681" cy="428628"/>
            <a:chOff x="1093055" y="3000372"/>
            <a:chExt cx="1478681" cy="428628"/>
          </a:xfrm>
        </p:grpSpPr>
        <p:sp>
          <p:nvSpPr>
            <p:cNvPr id="31" name="TextBox 30"/>
            <p:cNvSpPr txBox="1"/>
            <p:nvPr/>
          </p:nvSpPr>
          <p:spPr>
            <a:xfrm>
              <a:off x="1093055" y="3071810"/>
              <a:ext cx="65434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b="1" dirty="0" smtClean="0">
                  <a:solidFill>
                    <a:schemeClr val="tx2">
                      <a:lumMod val="75000"/>
                    </a:schemeClr>
                  </a:solidFill>
                </a:rPr>
                <a:t>MUON</a:t>
              </a:r>
              <a:endParaRPr lang="en-GB" sz="1200" b="1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pic>
          <p:nvPicPr>
            <p:cNvPr id="41" name="Picture 40" descr="muon.gif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168509" y="3000372"/>
              <a:ext cx="403227" cy="42862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grpSp>
        <p:nvGrpSpPr>
          <p:cNvPr id="65" name="Group 64"/>
          <p:cNvGrpSpPr/>
          <p:nvPr/>
        </p:nvGrpSpPr>
        <p:grpSpPr>
          <a:xfrm>
            <a:off x="2736129" y="2977218"/>
            <a:ext cx="1723047" cy="461665"/>
            <a:chOff x="2736129" y="2977218"/>
            <a:chExt cx="1723047" cy="461665"/>
          </a:xfrm>
        </p:grpSpPr>
        <p:sp>
          <p:nvSpPr>
            <p:cNvPr id="32" name="TextBox 31"/>
            <p:cNvSpPr txBox="1"/>
            <p:nvPr/>
          </p:nvSpPr>
          <p:spPr>
            <a:xfrm>
              <a:off x="2736129" y="2977218"/>
              <a:ext cx="98777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b="1" dirty="0" smtClean="0">
                  <a:solidFill>
                    <a:schemeClr val="tx2">
                      <a:lumMod val="75000"/>
                    </a:schemeClr>
                  </a:solidFill>
                </a:rPr>
                <a:t>MUON</a:t>
              </a:r>
              <a:br>
                <a:rPr lang="en-GB" sz="1200" b="1" dirty="0" smtClean="0">
                  <a:solidFill>
                    <a:schemeClr val="tx2">
                      <a:lumMod val="75000"/>
                    </a:schemeClr>
                  </a:solidFill>
                </a:rPr>
              </a:br>
              <a:r>
                <a:rPr lang="en-GB" sz="1200" b="1" dirty="0" smtClean="0">
                  <a:solidFill>
                    <a:schemeClr val="tx2">
                      <a:lumMod val="75000"/>
                    </a:schemeClr>
                  </a:solidFill>
                </a:rPr>
                <a:t>NEUTRINO</a:t>
              </a:r>
              <a:endParaRPr lang="en-GB" sz="1200" b="1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pic>
          <p:nvPicPr>
            <p:cNvPr id="42" name="Picture 41" descr="muon-neutrino.gif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000496" y="3000372"/>
              <a:ext cx="458680" cy="42862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grpSp>
        <p:nvGrpSpPr>
          <p:cNvPr id="66" name="Group 65"/>
          <p:cNvGrpSpPr/>
          <p:nvPr/>
        </p:nvGrpSpPr>
        <p:grpSpPr>
          <a:xfrm>
            <a:off x="1093055" y="3571876"/>
            <a:ext cx="1634679" cy="642942"/>
            <a:chOff x="1093055" y="3571876"/>
            <a:chExt cx="1634679" cy="642942"/>
          </a:xfrm>
        </p:grpSpPr>
        <p:sp>
          <p:nvSpPr>
            <p:cNvPr id="33" name="TextBox 32"/>
            <p:cNvSpPr txBox="1"/>
            <p:nvPr/>
          </p:nvSpPr>
          <p:spPr>
            <a:xfrm>
              <a:off x="1093055" y="3786190"/>
              <a:ext cx="48904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b="1" dirty="0" smtClean="0">
                  <a:solidFill>
                    <a:schemeClr val="tx2">
                      <a:lumMod val="75000"/>
                    </a:schemeClr>
                  </a:solidFill>
                </a:rPr>
                <a:t>TAU</a:t>
              </a:r>
              <a:endParaRPr lang="en-GB" sz="1200" b="1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pic>
          <p:nvPicPr>
            <p:cNvPr id="43" name="Picture 42" descr="tau.gif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071670" y="3571876"/>
              <a:ext cx="656064" cy="64294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grpSp>
        <p:nvGrpSpPr>
          <p:cNvPr id="67" name="Group 66"/>
          <p:cNvGrpSpPr/>
          <p:nvPr/>
        </p:nvGrpSpPr>
        <p:grpSpPr>
          <a:xfrm>
            <a:off x="2736129" y="3691598"/>
            <a:ext cx="1726794" cy="461665"/>
            <a:chOff x="2736129" y="3691598"/>
            <a:chExt cx="1726794" cy="461665"/>
          </a:xfrm>
        </p:grpSpPr>
        <p:sp>
          <p:nvSpPr>
            <p:cNvPr id="34" name="TextBox 33"/>
            <p:cNvSpPr txBox="1"/>
            <p:nvPr/>
          </p:nvSpPr>
          <p:spPr>
            <a:xfrm>
              <a:off x="2736129" y="3691598"/>
              <a:ext cx="98777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b="1" dirty="0" smtClean="0">
                  <a:solidFill>
                    <a:schemeClr val="tx2">
                      <a:lumMod val="75000"/>
                    </a:schemeClr>
                  </a:solidFill>
                </a:rPr>
                <a:t>TAU</a:t>
              </a:r>
              <a:br>
                <a:rPr lang="en-GB" sz="1200" b="1" dirty="0" smtClean="0">
                  <a:solidFill>
                    <a:schemeClr val="tx2">
                      <a:lumMod val="75000"/>
                    </a:schemeClr>
                  </a:solidFill>
                </a:rPr>
              </a:br>
              <a:r>
                <a:rPr lang="en-GB" sz="1200" b="1" dirty="0" smtClean="0">
                  <a:solidFill>
                    <a:schemeClr val="tx2">
                      <a:lumMod val="75000"/>
                    </a:schemeClr>
                  </a:solidFill>
                </a:rPr>
                <a:t>NEUTRINO</a:t>
              </a:r>
              <a:endParaRPr lang="en-GB" sz="1200" b="1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pic>
          <p:nvPicPr>
            <p:cNvPr id="44" name="Picture 43" descr="tau-neutrino.gif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000496" y="3714752"/>
              <a:ext cx="462427" cy="42862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grpSp>
        <p:nvGrpSpPr>
          <p:cNvPr id="68" name="Group 67"/>
          <p:cNvGrpSpPr/>
          <p:nvPr/>
        </p:nvGrpSpPr>
        <p:grpSpPr>
          <a:xfrm>
            <a:off x="5072066" y="2214554"/>
            <a:ext cx="1199138" cy="357190"/>
            <a:chOff x="5072066" y="2214554"/>
            <a:chExt cx="1199138" cy="357190"/>
          </a:xfrm>
        </p:grpSpPr>
        <p:sp>
          <p:nvSpPr>
            <p:cNvPr id="25" name="TextBox 24"/>
            <p:cNvSpPr txBox="1"/>
            <p:nvPr/>
          </p:nvSpPr>
          <p:spPr>
            <a:xfrm>
              <a:off x="5072066" y="2285992"/>
              <a:ext cx="39786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b="1" dirty="0" smtClean="0">
                  <a:solidFill>
                    <a:schemeClr val="accent6">
                      <a:lumMod val="40000"/>
                      <a:lumOff val="60000"/>
                    </a:schemeClr>
                  </a:solidFill>
                </a:rPr>
                <a:t>UP</a:t>
              </a:r>
              <a:endParaRPr lang="en-GB" sz="1200" b="1" dirty="0">
                <a:solidFill>
                  <a:schemeClr val="accent6">
                    <a:lumMod val="40000"/>
                    <a:lumOff val="60000"/>
                  </a:schemeClr>
                </a:solidFill>
              </a:endParaRPr>
            </a:p>
          </p:txBody>
        </p:sp>
        <p:pic>
          <p:nvPicPr>
            <p:cNvPr id="45" name="Picture 44" descr="up_quark.gif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000760" y="2214554"/>
              <a:ext cx="270444" cy="35719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grpSp>
        <p:nvGrpSpPr>
          <p:cNvPr id="69" name="Group 68"/>
          <p:cNvGrpSpPr/>
          <p:nvPr/>
        </p:nvGrpSpPr>
        <p:grpSpPr>
          <a:xfrm>
            <a:off x="6795036" y="2214554"/>
            <a:ext cx="1491740" cy="348437"/>
            <a:chOff x="6795036" y="2214554"/>
            <a:chExt cx="1491740" cy="348437"/>
          </a:xfrm>
        </p:grpSpPr>
        <p:sp>
          <p:nvSpPr>
            <p:cNvPr id="28" name="TextBox 27"/>
            <p:cNvSpPr txBox="1"/>
            <p:nvPr/>
          </p:nvSpPr>
          <p:spPr>
            <a:xfrm>
              <a:off x="6795036" y="2285992"/>
              <a:ext cx="67197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b="1" dirty="0" smtClean="0">
                  <a:solidFill>
                    <a:schemeClr val="accent6">
                      <a:lumMod val="40000"/>
                      <a:lumOff val="60000"/>
                    </a:schemeClr>
                  </a:solidFill>
                </a:rPr>
                <a:t>DOWN</a:t>
              </a:r>
              <a:endParaRPr lang="en-GB" sz="1200" b="1" dirty="0">
                <a:solidFill>
                  <a:schemeClr val="accent6">
                    <a:lumMod val="40000"/>
                    <a:lumOff val="60000"/>
                  </a:schemeClr>
                </a:solidFill>
              </a:endParaRPr>
            </a:p>
          </p:txBody>
        </p:sp>
        <p:pic>
          <p:nvPicPr>
            <p:cNvPr id="47" name="Picture 46" descr="down_quark.gif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027369" y="2214554"/>
              <a:ext cx="259407" cy="33746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grpSp>
        <p:nvGrpSpPr>
          <p:cNvPr id="70" name="Group 69"/>
          <p:cNvGrpSpPr/>
          <p:nvPr/>
        </p:nvGrpSpPr>
        <p:grpSpPr>
          <a:xfrm>
            <a:off x="5072066" y="2928934"/>
            <a:ext cx="1355549" cy="500066"/>
            <a:chOff x="5072066" y="2928934"/>
            <a:chExt cx="1355549" cy="500066"/>
          </a:xfrm>
        </p:grpSpPr>
        <p:sp>
          <p:nvSpPr>
            <p:cNvPr id="35" name="TextBox 34"/>
            <p:cNvSpPr txBox="1"/>
            <p:nvPr/>
          </p:nvSpPr>
          <p:spPr>
            <a:xfrm>
              <a:off x="5072066" y="3071810"/>
              <a:ext cx="75533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b="1" dirty="0" smtClean="0">
                  <a:solidFill>
                    <a:schemeClr val="accent6">
                      <a:lumMod val="40000"/>
                      <a:lumOff val="60000"/>
                    </a:schemeClr>
                  </a:solidFill>
                </a:rPr>
                <a:t>CHARM</a:t>
              </a:r>
              <a:endParaRPr lang="en-GB" sz="1200" b="1" dirty="0">
                <a:solidFill>
                  <a:schemeClr val="accent6">
                    <a:lumMod val="40000"/>
                    <a:lumOff val="60000"/>
                  </a:schemeClr>
                </a:solidFill>
              </a:endParaRPr>
            </a:p>
          </p:txBody>
        </p:sp>
        <p:pic>
          <p:nvPicPr>
            <p:cNvPr id="48" name="Picture 47" descr="charm_quark.gif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929322" y="2928934"/>
              <a:ext cx="498293" cy="50006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grpSp>
        <p:nvGrpSpPr>
          <p:cNvPr id="71" name="Group 70"/>
          <p:cNvGrpSpPr/>
          <p:nvPr/>
        </p:nvGrpSpPr>
        <p:grpSpPr>
          <a:xfrm>
            <a:off x="6795036" y="2919419"/>
            <a:ext cx="1611932" cy="581019"/>
            <a:chOff x="6795036" y="2919419"/>
            <a:chExt cx="1611932" cy="581019"/>
          </a:xfrm>
        </p:grpSpPr>
        <p:sp>
          <p:nvSpPr>
            <p:cNvPr id="36" name="TextBox 35"/>
            <p:cNvSpPr txBox="1"/>
            <p:nvPr/>
          </p:nvSpPr>
          <p:spPr>
            <a:xfrm>
              <a:off x="6795036" y="3071810"/>
              <a:ext cx="93647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b="1" dirty="0" smtClean="0">
                  <a:solidFill>
                    <a:schemeClr val="accent6">
                      <a:lumMod val="40000"/>
                      <a:lumOff val="60000"/>
                    </a:schemeClr>
                  </a:solidFill>
                </a:rPr>
                <a:t>STRANGE</a:t>
              </a:r>
              <a:endParaRPr lang="en-GB" sz="1200" b="1" dirty="0">
                <a:solidFill>
                  <a:schemeClr val="accent6">
                    <a:lumMod val="40000"/>
                    <a:lumOff val="60000"/>
                  </a:schemeClr>
                </a:solidFill>
              </a:endParaRPr>
            </a:p>
          </p:txBody>
        </p:sp>
        <p:pic>
          <p:nvPicPr>
            <p:cNvPr id="49" name="Picture 48" descr="strange_quark.gif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8001024" y="2919419"/>
              <a:ext cx="405944" cy="58101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grpSp>
        <p:nvGrpSpPr>
          <p:cNvPr id="72" name="Group 71"/>
          <p:cNvGrpSpPr/>
          <p:nvPr/>
        </p:nvGrpSpPr>
        <p:grpSpPr>
          <a:xfrm>
            <a:off x="5072066" y="3574876"/>
            <a:ext cx="1538289" cy="711380"/>
            <a:chOff x="5072066" y="3574876"/>
            <a:chExt cx="1538289" cy="711380"/>
          </a:xfrm>
        </p:grpSpPr>
        <p:sp>
          <p:nvSpPr>
            <p:cNvPr id="37" name="TextBox 36"/>
            <p:cNvSpPr txBox="1"/>
            <p:nvPr/>
          </p:nvSpPr>
          <p:spPr>
            <a:xfrm>
              <a:off x="5072066" y="3786190"/>
              <a:ext cx="49930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b="1" dirty="0" smtClean="0">
                  <a:solidFill>
                    <a:schemeClr val="accent6">
                      <a:lumMod val="40000"/>
                      <a:lumOff val="60000"/>
                    </a:schemeClr>
                  </a:solidFill>
                </a:rPr>
                <a:t>TOP</a:t>
              </a:r>
              <a:endParaRPr lang="en-GB" sz="1200" b="1" dirty="0">
                <a:solidFill>
                  <a:schemeClr val="accent6">
                    <a:lumMod val="40000"/>
                    <a:lumOff val="60000"/>
                  </a:schemeClr>
                </a:solidFill>
              </a:endParaRPr>
            </a:p>
          </p:txBody>
        </p:sp>
        <p:pic>
          <p:nvPicPr>
            <p:cNvPr id="50" name="Picture 49" descr="top_quark.gif"/>
            <p:cNvPicPr>
              <a:picLocks noChangeAspect="1"/>
            </p:cNvPicPr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5857884" y="3574876"/>
              <a:ext cx="752471" cy="71138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grpSp>
        <p:nvGrpSpPr>
          <p:cNvPr id="73" name="Group 72"/>
          <p:cNvGrpSpPr/>
          <p:nvPr/>
        </p:nvGrpSpPr>
        <p:grpSpPr>
          <a:xfrm>
            <a:off x="6795036" y="3571876"/>
            <a:ext cx="1826760" cy="714380"/>
            <a:chOff x="6795036" y="3571876"/>
            <a:chExt cx="1826760" cy="714380"/>
          </a:xfrm>
        </p:grpSpPr>
        <p:sp>
          <p:nvSpPr>
            <p:cNvPr id="38" name="TextBox 37"/>
            <p:cNvSpPr txBox="1"/>
            <p:nvPr/>
          </p:nvSpPr>
          <p:spPr>
            <a:xfrm>
              <a:off x="6795036" y="3786190"/>
              <a:ext cx="85036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b="1" dirty="0" smtClean="0">
                  <a:solidFill>
                    <a:schemeClr val="accent6">
                      <a:lumMod val="40000"/>
                      <a:lumOff val="60000"/>
                    </a:schemeClr>
                  </a:solidFill>
                </a:rPr>
                <a:t>BOTTOM</a:t>
              </a:r>
              <a:endParaRPr lang="en-GB" sz="1200" b="1" dirty="0">
                <a:solidFill>
                  <a:schemeClr val="accent6">
                    <a:lumMod val="40000"/>
                    <a:lumOff val="60000"/>
                  </a:schemeClr>
                </a:solidFill>
              </a:endParaRPr>
            </a:p>
          </p:txBody>
        </p:sp>
        <p:pic>
          <p:nvPicPr>
            <p:cNvPr id="54" name="Picture 53" descr="bottom_quark.gif"/>
            <p:cNvPicPr>
              <a:picLocks noChangeAspect="1"/>
            </p:cNvPicPr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7858148" y="3571876"/>
              <a:ext cx="763648" cy="71438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pic>
        <p:nvPicPr>
          <p:cNvPr id="55" name="Picture 54" descr="gluon.gif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1500166" y="4857760"/>
            <a:ext cx="863024" cy="6737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6" name="Picture 55" descr="photon.gif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3643306" y="4857760"/>
            <a:ext cx="642942" cy="6407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8" name="Picture 57" descr="W-boson.gif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5089710" y="4857760"/>
            <a:ext cx="783421" cy="7117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9" name="Picture 58" descr="Z-boson.gif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6053426" y="4929198"/>
            <a:ext cx="661714" cy="6429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0" name="Picture 59" descr="graviton.gif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7572396" y="4929198"/>
            <a:ext cx="577917" cy="6051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1" name="TextBox 60"/>
          <p:cNvSpPr txBox="1"/>
          <p:nvPr/>
        </p:nvSpPr>
        <p:spPr>
          <a:xfrm>
            <a:off x="142844" y="4929198"/>
            <a:ext cx="8771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b="1" i="1" dirty="0" smtClean="0">
                <a:solidFill>
                  <a:schemeClr val="accent2"/>
                </a:solidFill>
              </a:rPr>
              <a:t>4</a:t>
            </a:r>
            <a:br>
              <a:rPr lang="en-GB" b="1" i="1" dirty="0" smtClean="0">
                <a:solidFill>
                  <a:schemeClr val="accent2"/>
                </a:solidFill>
              </a:rPr>
            </a:br>
            <a:r>
              <a:rPr lang="en-GB" b="1" i="1" dirty="0" err="1" smtClean="0">
                <a:solidFill>
                  <a:schemeClr val="accent2"/>
                </a:solidFill>
              </a:rPr>
              <a:t>forças</a:t>
            </a:r>
            <a:endParaRPr lang="en-GB" b="1" i="1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3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0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2000"/>
                            </p:stCondLst>
                            <p:childTnLst>
                              <p:par>
                                <p:cTn id="12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0" grpId="0" animBg="1"/>
      <p:bldP spid="11" grpId="0" animBg="1"/>
      <p:bldP spid="16" grpId="0" animBg="1"/>
      <p:bldP spid="17" grpId="0" animBg="1"/>
      <p:bldP spid="18" grpId="0" animBg="1"/>
      <p:bldP spid="6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7"/>
          <p:cNvSpPr>
            <a:spLocks noGrp="1"/>
          </p:cNvSpPr>
          <p:nvPr>
            <p:ph type="title"/>
          </p:nvPr>
        </p:nvSpPr>
        <p:spPr>
          <a:xfrm>
            <a:off x="142875" y="928688"/>
            <a:ext cx="8543925" cy="642937"/>
          </a:xfrm>
        </p:spPr>
        <p:txBody>
          <a:bodyPr/>
          <a:lstStyle/>
          <a:p>
            <a:pPr eaLnBrk="1" hangingPunct="1"/>
            <a:r>
              <a:rPr lang="pt-PT" noProof="0" dirty="0" smtClean="0">
                <a:solidFill>
                  <a:srgbClr val="FF0000"/>
                </a:solidFill>
              </a:rPr>
              <a:t>Responder </a:t>
            </a:r>
            <a:r>
              <a:rPr lang="pt-PT" dirty="0"/>
              <a:t>a</a:t>
            </a:r>
            <a:r>
              <a:rPr lang="pt-PT" noProof="0" dirty="0" smtClean="0"/>
              <a:t> questões fundamentais…</a:t>
            </a:r>
          </a:p>
        </p:txBody>
      </p:sp>
      <p:pic>
        <p:nvPicPr>
          <p:cNvPr id="10" name="Picture 9" descr="Courie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24128" y="3640394"/>
            <a:ext cx="4032178" cy="26461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643063"/>
            <a:ext cx="5543560" cy="4714875"/>
          </a:xfrm>
        </p:spPr>
        <p:txBody>
          <a:bodyPr rtlCol="0">
            <a:normAutofit fontScale="92500" lnSpcReduction="1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pt-PT" noProof="0" dirty="0" smtClean="0">
                <a:solidFill>
                  <a:schemeClr val="tx1"/>
                </a:solidFill>
              </a:rPr>
              <a:t>Porque é que as partículas </a:t>
            </a:r>
            <a:r>
              <a:rPr lang="pt-PT" noProof="0" dirty="0" err="1" smtClean="0">
                <a:solidFill>
                  <a:schemeClr val="tx1"/>
                </a:solidFill>
              </a:rPr>
              <a:t>têem</a:t>
            </a:r>
            <a:r>
              <a:rPr lang="pt-PT" noProof="0" dirty="0" smtClean="0">
                <a:solidFill>
                  <a:schemeClr val="tx1"/>
                </a:solidFill>
              </a:rPr>
              <a:t> massa ?</a:t>
            </a:r>
          </a:p>
          <a:p>
            <a:pPr marL="266700" lvl="1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pt-PT" noProof="0" dirty="0" smtClean="0">
                <a:solidFill>
                  <a:schemeClr val="tx1"/>
                </a:solidFill>
              </a:rPr>
              <a:t>Newton não soube explicar, nós tão pouco…</a:t>
            </a:r>
          </a:p>
          <a:p>
            <a:pPr marL="266700" lvl="1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pt-PT" noProof="0" dirty="0" smtClean="0">
              <a:solidFill>
                <a:schemeClr val="tx1"/>
              </a:solidFill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pt-PT" noProof="0" dirty="0" smtClean="0">
                <a:solidFill>
                  <a:schemeClr val="tx1"/>
                </a:solidFill>
              </a:rPr>
              <a:t>De que é composto 96% do Universo ?</a:t>
            </a:r>
          </a:p>
          <a:p>
            <a:pPr marL="266700" lvl="1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pt-PT" noProof="0" dirty="0" smtClean="0">
                <a:solidFill>
                  <a:schemeClr val="tx1"/>
                </a:solidFill>
              </a:rPr>
              <a:t>Apenas vemos 4% da massa estimada !</a:t>
            </a:r>
            <a:br>
              <a:rPr lang="pt-PT" noProof="0" dirty="0" smtClean="0">
                <a:solidFill>
                  <a:schemeClr val="tx1"/>
                </a:solidFill>
              </a:rPr>
            </a:br>
            <a:endParaRPr lang="pt-PT" noProof="0" dirty="0" smtClean="0">
              <a:solidFill>
                <a:schemeClr val="tx1"/>
              </a:solidFill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pt-PT" noProof="0" dirty="0" smtClean="0">
                <a:solidFill>
                  <a:schemeClr val="tx1"/>
                </a:solidFill>
              </a:rPr>
              <a:t>Porque </a:t>
            </a:r>
            <a:r>
              <a:rPr lang="pt-PT" noProof="0" dirty="0" smtClean="0">
                <a:solidFill>
                  <a:schemeClr val="tx1"/>
                </a:solidFill>
              </a:rPr>
              <a:t>é que não existe antimatéria no Universo ?</a:t>
            </a:r>
          </a:p>
          <a:p>
            <a:pPr marL="266700" lvl="1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pt-PT" noProof="0" dirty="0" smtClean="0">
                <a:solidFill>
                  <a:schemeClr val="tx1"/>
                </a:solidFill>
              </a:rPr>
              <a:t>A Natureza devia ser simétrica…</a:t>
            </a:r>
            <a:br>
              <a:rPr lang="pt-PT" noProof="0" dirty="0" smtClean="0">
                <a:solidFill>
                  <a:schemeClr val="tx1"/>
                </a:solidFill>
              </a:rPr>
            </a:br>
            <a:endParaRPr lang="pt-PT" noProof="0" dirty="0" smtClean="0">
              <a:solidFill>
                <a:schemeClr val="tx1"/>
              </a:solidFill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pt-PT" noProof="0" dirty="0" smtClean="0">
                <a:solidFill>
                  <a:schemeClr val="tx1"/>
                </a:solidFill>
              </a:rPr>
              <a:t>Qual era o estado da matéria </a:t>
            </a:r>
            <a:r>
              <a:rPr lang="pt-PT" dirty="0" smtClean="0">
                <a:solidFill>
                  <a:schemeClr val="tx1"/>
                </a:solidFill>
              </a:rPr>
              <a:t>logo após o</a:t>
            </a:r>
            <a:r>
              <a:rPr lang="pt-PT" noProof="0" dirty="0" smtClean="0">
                <a:solidFill>
                  <a:schemeClr val="tx1"/>
                </a:solidFill>
              </a:rPr>
              <a:t> « </a:t>
            </a:r>
            <a:r>
              <a:rPr lang="pt-PT" noProof="0" dirty="0" err="1" smtClean="0">
                <a:solidFill>
                  <a:schemeClr val="tx1"/>
                </a:solidFill>
              </a:rPr>
              <a:t>Big</a:t>
            </a:r>
            <a:r>
              <a:rPr lang="pt-PT" noProof="0" dirty="0" smtClean="0">
                <a:solidFill>
                  <a:schemeClr val="tx1"/>
                </a:solidFill>
              </a:rPr>
              <a:t> </a:t>
            </a:r>
            <a:r>
              <a:rPr lang="pt-PT" noProof="0" dirty="0" err="1" smtClean="0">
                <a:solidFill>
                  <a:schemeClr val="tx1"/>
                </a:solidFill>
              </a:rPr>
              <a:t>Bang</a:t>
            </a:r>
            <a:r>
              <a:rPr lang="pt-PT" noProof="0" dirty="0" smtClean="0">
                <a:solidFill>
                  <a:schemeClr val="tx1"/>
                </a:solidFill>
              </a:rPr>
              <a:t> » ?</a:t>
            </a:r>
          </a:p>
          <a:p>
            <a:pPr marL="266700" lvl="1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pt-PT" noProof="0" dirty="0" smtClean="0">
                <a:solidFill>
                  <a:schemeClr val="tx1"/>
                </a:solidFill>
              </a:rPr>
              <a:t>Regressar aos primeiros instantes</a:t>
            </a:r>
            <a:br>
              <a:rPr lang="pt-PT" noProof="0" dirty="0" smtClean="0">
                <a:solidFill>
                  <a:schemeClr val="tx1"/>
                </a:solidFill>
              </a:rPr>
            </a:br>
            <a:r>
              <a:rPr lang="pt-PT" noProof="0" dirty="0" smtClean="0">
                <a:solidFill>
                  <a:schemeClr val="tx1"/>
                </a:solidFill>
              </a:rPr>
              <a:t>do Universo poderia ajudar…</a:t>
            </a:r>
            <a:endParaRPr lang="pt-PT" noProof="0" dirty="0">
              <a:solidFill>
                <a:schemeClr val="tx1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6072198" y="1571612"/>
            <a:ext cx="2452494" cy="1035851"/>
            <a:chOff x="6072198" y="1571612"/>
            <a:chExt cx="2452494" cy="1035851"/>
          </a:xfrm>
        </p:grpSpPr>
        <p:pic>
          <p:nvPicPr>
            <p:cNvPr id="5" name="Picture 4" descr="higgs_boson.gif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072198" y="1571612"/>
              <a:ext cx="1143008" cy="1035851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7429520" y="1785926"/>
              <a:ext cx="109517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i="1" dirty="0" smtClean="0"/>
                <a:t>Boson</a:t>
              </a:r>
              <a:br>
                <a:rPr lang="en-GB" i="1" dirty="0" smtClean="0"/>
              </a:br>
              <a:r>
                <a:rPr lang="en-GB" i="1" dirty="0" smtClean="0"/>
                <a:t>de Higgs</a:t>
              </a:r>
              <a:endParaRPr lang="en-GB" i="1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7"/>
          <p:cNvSpPr>
            <a:spLocks noGrp="1"/>
          </p:cNvSpPr>
          <p:nvPr>
            <p:ph type="title"/>
          </p:nvPr>
        </p:nvSpPr>
        <p:spPr>
          <a:xfrm>
            <a:off x="142875" y="928688"/>
            <a:ext cx="8543925" cy="642937"/>
          </a:xfrm>
        </p:spPr>
        <p:txBody>
          <a:bodyPr/>
          <a:lstStyle/>
          <a:p>
            <a:pPr eaLnBrk="1" hangingPunct="1"/>
            <a:r>
              <a:rPr lang="pt-PT" noProof="0" dirty="0" smtClean="0">
                <a:solidFill>
                  <a:srgbClr val="FF0000"/>
                </a:solidFill>
              </a:rPr>
              <a:t>Reunir</a:t>
            </a:r>
            <a:r>
              <a:rPr lang="pt-PT" noProof="0" dirty="0" smtClean="0"/>
              <a:t> as Nações e </a:t>
            </a:r>
            <a:r>
              <a:rPr lang="pt-PT" noProof="0" dirty="0" smtClean="0">
                <a:solidFill>
                  <a:srgbClr val="FF0000"/>
                </a:solidFill>
              </a:rPr>
              <a:t>educar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0" y="1571612"/>
            <a:ext cx="4357688" cy="1643063"/>
          </a:xfrm>
        </p:spPr>
        <p:txBody>
          <a:bodyPr rtlCol="0">
            <a:normAutofit fontScale="70000" lnSpcReduction="2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pt-PT" noProof="0" dirty="0" smtClean="0">
                <a:solidFill>
                  <a:schemeClr val="tx1"/>
                </a:solidFill>
              </a:rPr>
              <a:t>As maiores e mais numerosas colaborações cientificas interuniversitárias a nível mundial. </a:t>
            </a:r>
          </a:p>
          <a:p>
            <a:pPr eaLnBrk="1" hangingPunct="1">
              <a:spcBef>
                <a:spcPts val="1200"/>
              </a:spcBef>
              <a:defRPr/>
            </a:pPr>
            <a:r>
              <a:rPr lang="pt-PT" noProof="0" dirty="0" smtClean="0">
                <a:solidFill>
                  <a:schemeClr val="tx1"/>
                </a:solidFill>
              </a:rPr>
              <a:t>Diversos programas para estudantes e professores</a:t>
            </a:r>
          </a:p>
          <a:p>
            <a:pPr eaLnBrk="1" hangingPunct="1">
              <a:spcBef>
                <a:spcPts val="1200"/>
              </a:spcBef>
              <a:defRPr/>
            </a:pPr>
            <a:r>
              <a:rPr lang="pt-PT" noProof="0" dirty="0" smtClean="0">
                <a:solidFill>
                  <a:schemeClr val="tx1"/>
                </a:solidFill>
              </a:rPr>
              <a:t>Mais de 100 </a:t>
            </a:r>
            <a:r>
              <a:rPr lang="pt-PT" dirty="0" smtClean="0">
                <a:solidFill>
                  <a:schemeClr val="tx1"/>
                </a:solidFill>
              </a:rPr>
              <a:t>Países</a:t>
            </a:r>
            <a:endParaRPr lang="pt-PT" noProof="0" dirty="0" smtClean="0">
              <a:solidFill>
                <a:schemeClr val="tx1"/>
              </a:solidFill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pt-PT" noProof="0" dirty="0" smtClean="0">
              <a:solidFill>
                <a:schemeClr val="tx1"/>
              </a:solidFill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pt-PT" noProof="0" dirty="0">
              <a:solidFill>
                <a:schemeClr val="tx1"/>
              </a:solidFill>
            </a:endParaRPr>
          </a:p>
        </p:txBody>
      </p:sp>
      <p:pic>
        <p:nvPicPr>
          <p:cNvPr id="41986" name="Picture 2" descr="http://mediaarchive.cern.ch/MediaArchive/Photo/Public/2008/0808003/0808003_02/0808003_02-A4-at-144-dpi.jpg"/>
          <p:cNvPicPr>
            <a:picLocks noChangeAspect="1" noChangeArrowheads="1"/>
          </p:cNvPicPr>
          <p:nvPr/>
        </p:nvPicPr>
        <p:blipFill>
          <a:blip r:embed="rId2" cstate="print"/>
          <a:srcRect t="27049" b="6557"/>
          <a:stretch>
            <a:fillRect/>
          </a:stretch>
        </p:blipFill>
        <p:spPr bwMode="auto">
          <a:xfrm>
            <a:off x="571472" y="3357562"/>
            <a:ext cx="7858180" cy="347285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4643438" y="1571612"/>
            <a:ext cx="4500562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66700" indent="-266700">
              <a:spcBef>
                <a:spcPts val="1200"/>
              </a:spcBef>
              <a:buFont typeface="Arial" charset="0"/>
              <a:buChar char="•"/>
            </a:pPr>
            <a:r>
              <a:rPr lang="pt-PT" sz="2000" dirty="0" smtClean="0">
                <a:latin typeface="Calibri" pitchFamily="34" charset="0"/>
              </a:rPr>
              <a:t>Centenas de institutos de física</a:t>
            </a:r>
          </a:p>
          <a:p>
            <a:pPr marL="266700" indent="-266700">
              <a:spcBef>
                <a:spcPts val="1200"/>
              </a:spcBef>
              <a:buFont typeface="Arial" charset="0"/>
              <a:buChar char="•"/>
            </a:pPr>
            <a:r>
              <a:rPr lang="pt-PT" sz="2000" dirty="0" smtClean="0">
                <a:latin typeface="Calibri" pitchFamily="34" charset="0"/>
              </a:rPr>
              <a:t>Lar de metade dos cientistas em física das partículas do mundo</a:t>
            </a:r>
            <a:endParaRPr lang="pt-PT" sz="2000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91" name="TextBox 4"/>
          <p:cNvSpPr txBox="1">
            <a:spLocks noChangeArrowheads="1"/>
          </p:cNvSpPr>
          <p:nvPr/>
        </p:nvSpPr>
        <p:spPr bwMode="auto">
          <a:xfrm>
            <a:off x="611560" y="188640"/>
            <a:ext cx="623887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GB" sz="4000" dirty="0" smtClean="0">
                <a:solidFill>
                  <a:srgbClr val="FFFFFF"/>
                </a:solidFill>
                <a:effectLst>
                  <a:outerShdw blurRad="38100" dist="38100" dir="2700000">
                    <a:srgbClr val="000000"/>
                  </a:outerShdw>
                </a:effectLst>
              </a:rPr>
              <a:t>Summer Students 2014</a:t>
            </a:r>
            <a:endParaRPr lang="en-GB" sz="4000" dirty="0">
              <a:solidFill>
                <a:srgbClr val="FFFFFF"/>
              </a:solidFill>
              <a:effectLst>
                <a:outerShdw blurRad="38100" dist="38100" dir="2700000">
                  <a:srgbClr val="000000"/>
                </a:outerShdw>
              </a:effectLst>
            </a:endParaRPr>
          </a:p>
        </p:txBody>
      </p:sp>
      <p:pic>
        <p:nvPicPr>
          <p:cNvPr id="2" name="Picture 1" descr="Summer_Students_2014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949303"/>
            <a:ext cx="8475740" cy="5852733"/>
          </a:xfrm>
          <a:prstGeom prst="rect">
            <a:avLst/>
          </a:prstGeom>
        </p:spPr>
      </p:pic>
      <p:pic>
        <p:nvPicPr>
          <p:cNvPr id="4" name="Picture 2" descr="https://mediastream.cern.ch/MediaArchive/Photo/Public/2012/1207157/1207157_01/1207157_01-A4-at-144-dpi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72200" y="260648"/>
            <a:ext cx="2696959" cy="1800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19348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91" name="TextBox 4"/>
          <p:cNvSpPr txBox="1">
            <a:spLocks noChangeArrowheads="1"/>
          </p:cNvSpPr>
          <p:nvPr/>
        </p:nvSpPr>
        <p:spPr bwMode="auto">
          <a:xfrm>
            <a:off x="1619672" y="76200"/>
            <a:ext cx="641834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4000" dirty="0">
                <a:solidFill>
                  <a:schemeClr val="accent1"/>
                </a:solidFill>
                <a:effectLst>
                  <a:outerShdw blurRad="38100" dist="38100" dir="2700000">
                    <a:srgbClr val="000000"/>
                  </a:outerShdw>
                </a:effectLst>
              </a:rPr>
              <a:t>CERN</a:t>
            </a:r>
            <a:r>
              <a:rPr lang="en-US" sz="4000" dirty="0" smtClean="0">
                <a:solidFill>
                  <a:schemeClr val="accent1"/>
                </a:solidFill>
                <a:effectLst>
                  <a:outerShdw blurRad="38100" dist="38100" dir="2700000">
                    <a:srgbClr val="000000"/>
                  </a:outerShdw>
                </a:effectLst>
              </a:rPr>
              <a:t> Teacher Programme</a:t>
            </a:r>
            <a:endParaRPr lang="en-US" sz="4000" dirty="0">
              <a:solidFill>
                <a:schemeClr val="accent1"/>
              </a:solidFill>
              <a:effectLst>
                <a:outerShdw blurRad="38100" dist="38100" dir="2700000">
                  <a:srgbClr val="000000"/>
                </a:out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449863" y="1412776"/>
            <a:ext cx="169413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rotWithShape="0">
              <a:srgbClr val="000000">
                <a:alpha val="42999"/>
              </a:srgbClr>
            </a:outerShdw>
          </a:effectLst>
        </p:spPr>
      </p:pic>
      <p:pic>
        <p:nvPicPr>
          <p:cNvPr id="7" name="Picture 6" descr="Teachers programme 2014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951316"/>
            <a:ext cx="8495928" cy="5862059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4978036" y="1412776"/>
            <a:ext cx="4135239" cy="2690614"/>
            <a:chOff x="4978036" y="1412776"/>
            <a:chExt cx="4135239" cy="2690614"/>
          </a:xfrm>
        </p:grpSpPr>
        <p:sp>
          <p:nvSpPr>
            <p:cNvPr id="3" name="Rectangle 2"/>
            <p:cNvSpPr/>
            <p:nvPr/>
          </p:nvSpPr>
          <p:spPr bwMode="auto">
            <a:xfrm>
              <a:off x="5004048" y="1412776"/>
              <a:ext cx="4032448" cy="2664296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19" charset="0"/>
                <a:ea typeface="ＭＳ Ｐゴシック" pitchFamily="19" charset="-128"/>
                <a:cs typeface="ＭＳ Ｐゴシック" pitchFamily="19" charset="-128"/>
              </a:endParaRPr>
            </a:p>
          </p:txBody>
        </p:sp>
        <p:graphicFrame>
          <p:nvGraphicFramePr>
            <p:cNvPr id="5" name="Chart 4"/>
            <p:cNvGraphicFramePr>
              <a:graphicFrameLocks/>
            </p:cNvGraphicFramePr>
            <p:nvPr>
              <p:extLst/>
            </p:nvPr>
          </p:nvGraphicFramePr>
          <p:xfrm>
            <a:off x="4978036" y="1412776"/>
            <a:ext cx="4135239" cy="2690614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3383334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>
          <a:xfrm>
            <a:off x="714375" y="2928938"/>
            <a:ext cx="7715250" cy="2000250"/>
          </a:xfrm>
        </p:spPr>
        <p:txBody>
          <a:bodyPr anchor="t"/>
          <a:lstStyle/>
          <a:p>
            <a:pPr algn="ctr" eaLnBrk="1" hangingPunct="1"/>
            <a:r>
              <a:rPr lang="pt-PT" sz="8800" noProof="0" dirty="0" smtClean="0"/>
              <a:t>Como ?</a:t>
            </a:r>
            <a:endParaRPr lang="pt-PT" sz="6600" noProof="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>
          <a:xfrm>
            <a:off x="457200" y="928688"/>
            <a:ext cx="8229600" cy="642937"/>
          </a:xfrm>
        </p:spPr>
        <p:txBody>
          <a:bodyPr/>
          <a:lstStyle/>
          <a:p>
            <a:pPr eaLnBrk="1" hangingPunct="1"/>
            <a:r>
              <a:rPr lang="pt-PT" noProof="0" dirty="0" smtClean="0">
                <a:solidFill>
                  <a:srgbClr val="FF0000"/>
                </a:solidFill>
              </a:rPr>
              <a:t>Acelerando</a:t>
            </a:r>
            <a:r>
              <a:rPr lang="pt-PT" noProof="0" dirty="0" smtClean="0"/>
              <a:t> e fazendo </a:t>
            </a:r>
            <a:r>
              <a:rPr lang="pt-PT" noProof="0" dirty="0" smtClean="0">
                <a:solidFill>
                  <a:srgbClr val="FF0000"/>
                </a:solidFill>
              </a:rPr>
              <a:t>colidir</a:t>
            </a:r>
            <a:r>
              <a:rPr lang="pt-PT" noProof="0" dirty="0" smtClean="0">
                <a:solidFill>
                  <a:schemeClr val="accent1"/>
                </a:solidFill>
              </a:rPr>
              <a:t> </a:t>
            </a:r>
            <a:r>
              <a:rPr lang="pt-PT" noProof="0" dirty="0" err="1" smtClean="0">
                <a:solidFill>
                  <a:schemeClr val="accent1"/>
                </a:solidFill>
              </a:rPr>
              <a:t>objectos</a:t>
            </a:r>
            <a:r>
              <a:rPr lang="pt-PT" noProof="0" dirty="0" smtClean="0"/>
              <a:t>…</a:t>
            </a:r>
          </a:p>
        </p:txBody>
      </p:sp>
      <p:pic>
        <p:nvPicPr>
          <p:cNvPr id="13314" name="Picture 2" descr="http://www.testadaz.com/blog/images/admintdz/2007-10/deux_pommes_26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1857364"/>
            <a:ext cx="5651508" cy="447469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>
          <a:xfrm>
            <a:off x="457200" y="928688"/>
            <a:ext cx="8229600" cy="642937"/>
          </a:xfrm>
        </p:spPr>
        <p:txBody>
          <a:bodyPr/>
          <a:lstStyle/>
          <a:p>
            <a:pPr eaLnBrk="1" hangingPunct="1"/>
            <a:r>
              <a:rPr lang="pt-PT" noProof="0" dirty="0" smtClean="0"/>
              <a:t>A </a:t>
            </a:r>
            <a:r>
              <a:rPr lang="pt-PT" noProof="0" dirty="0" smtClean="0">
                <a:solidFill>
                  <a:srgbClr val="FF0000"/>
                </a:solidFill>
              </a:rPr>
              <a:t>níveis de energia </a:t>
            </a:r>
            <a:r>
              <a:rPr lang="pt-PT" noProof="0" dirty="0" smtClean="0"/>
              <a:t>nunca antes atingidos!</a:t>
            </a:r>
          </a:p>
        </p:txBody>
      </p:sp>
      <p:sp>
        <p:nvSpPr>
          <p:cNvPr id="4" name="Rectangle 3"/>
          <p:cNvSpPr/>
          <p:nvPr/>
        </p:nvSpPr>
        <p:spPr>
          <a:xfrm>
            <a:off x="7000892" y="1785926"/>
            <a:ext cx="1821332" cy="861774"/>
          </a:xfrm>
          <a:prstGeom prst="rect">
            <a:avLst/>
          </a:prstGeom>
          <a:effectLst/>
        </p:spPr>
        <p:txBody>
          <a:bodyPr wrap="none">
            <a:spAutoFit/>
          </a:bodyPr>
          <a:lstStyle/>
          <a:p>
            <a:pPr marL="0" lvl="1"/>
            <a:r>
              <a:rPr lang="fr-FR" sz="5000" b="1" dirty="0" smtClean="0">
                <a:solidFill>
                  <a:srgbClr val="FF0000"/>
                </a:solidFill>
                <a:latin typeface="Calibri" pitchFamily="34" charset="0"/>
              </a:rPr>
              <a:t>E=mc</a:t>
            </a:r>
            <a:r>
              <a:rPr lang="fr-FR" sz="5000" b="1" baseline="30000" dirty="0" smtClean="0">
                <a:solidFill>
                  <a:srgbClr val="FF0000"/>
                </a:solidFill>
                <a:latin typeface="Calibri" pitchFamily="34" charset="0"/>
              </a:rPr>
              <a:t>2</a:t>
            </a:r>
            <a:endParaRPr lang="fr-FR" sz="5000" b="1" baseline="30000" dirty="0">
              <a:solidFill>
                <a:srgbClr val="FF0000"/>
              </a:solidFill>
              <a:latin typeface="Calibri" pitchFamily="34" charset="0"/>
            </a:endParaRPr>
          </a:p>
        </p:txBody>
      </p:sp>
      <p:pic>
        <p:nvPicPr>
          <p:cNvPr id="5" name="au10.6au.bi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1472" y="1857364"/>
            <a:ext cx="6096000" cy="4572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2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FAB42CC9-21F8-4A52-83AD-F2EB962FD5A3}" type="slidenum">
              <a:rPr lang="en-US" altLang="en-US" sz="1000">
                <a:solidFill>
                  <a:schemeClr val="bg1"/>
                </a:solidFill>
                <a:latin typeface="Verdana" panose="020B0604030504040204" pitchFamily="34" charset="0"/>
              </a:rPr>
              <a:pPr/>
              <a:t>18</a:t>
            </a:fld>
            <a:endParaRPr lang="en-US" altLang="en-US" sz="1000">
              <a:solidFill>
                <a:schemeClr val="bg1"/>
              </a:solidFill>
              <a:latin typeface="Verdana" panose="020B0604030504040204" pitchFamily="34" charset="0"/>
            </a:endParaRPr>
          </a:p>
        </p:txBody>
      </p:sp>
      <p:pic>
        <p:nvPicPr>
          <p:cNvPr id="7171" name="Picture 13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" y="914400"/>
            <a:ext cx="8267700" cy="565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659" name="Freeform 155"/>
          <p:cNvSpPr>
            <a:spLocks/>
          </p:cNvSpPr>
          <p:nvPr/>
        </p:nvSpPr>
        <p:spPr bwMode="auto">
          <a:xfrm>
            <a:off x="2078038" y="3011488"/>
            <a:ext cx="739775" cy="476250"/>
          </a:xfrm>
          <a:custGeom>
            <a:avLst/>
            <a:gdLst>
              <a:gd name="T0" fmla="*/ 1149191250 w 466"/>
              <a:gd name="T1" fmla="*/ 55443438 h 300"/>
              <a:gd name="T2" fmla="*/ 1081147825 w 466"/>
              <a:gd name="T3" fmla="*/ 15120938 h 300"/>
              <a:gd name="T4" fmla="*/ 652721263 w 466"/>
              <a:gd name="T5" fmla="*/ 219254388 h 300"/>
              <a:gd name="T6" fmla="*/ 337700938 w 466"/>
              <a:gd name="T7" fmla="*/ 390625013 h 300"/>
              <a:gd name="T8" fmla="*/ 123488450 w 466"/>
              <a:gd name="T9" fmla="*/ 531753763 h 300"/>
              <a:gd name="T10" fmla="*/ 45362813 w 466"/>
              <a:gd name="T11" fmla="*/ 725805000 h 300"/>
              <a:gd name="T12" fmla="*/ 491431263 w 466"/>
              <a:gd name="T13" fmla="*/ 756046875 h 300"/>
              <a:gd name="T14" fmla="*/ 1149191250 w 466"/>
              <a:gd name="T15" fmla="*/ 55443438 h 3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466"/>
              <a:gd name="T25" fmla="*/ 0 h 300"/>
              <a:gd name="T26" fmla="*/ 466 w 466"/>
              <a:gd name="T27" fmla="*/ 300 h 3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466" h="300">
                <a:moveTo>
                  <a:pt x="456" y="22"/>
                </a:moveTo>
                <a:cubicBezTo>
                  <a:pt x="466" y="49"/>
                  <a:pt x="451" y="0"/>
                  <a:pt x="429" y="6"/>
                </a:cubicBezTo>
                <a:cubicBezTo>
                  <a:pt x="395" y="16"/>
                  <a:pt x="310" y="63"/>
                  <a:pt x="259" y="87"/>
                </a:cubicBezTo>
                <a:cubicBezTo>
                  <a:pt x="220" y="104"/>
                  <a:pt x="162" y="136"/>
                  <a:pt x="134" y="155"/>
                </a:cubicBezTo>
                <a:cubicBezTo>
                  <a:pt x="99" y="176"/>
                  <a:pt x="68" y="189"/>
                  <a:pt x="49" y="211"/>
                </a:cubicBezTo>
                <a:cubicBezTo>
                  <a:pt x="39" y="231"/>
                  <a:pt x="0" y="272"/>
                  <a:pt x="18" y="288"/>
                </a:cubicBezTo>
                <a:cubicBezTo>
                  <a:pt x="53" y="299"/>
                  <a:pt x="160" y="290"/>
                  <a:pt x="195" y="300"/>
                </a:cubicBezTo>
                <a:cubicBezTo>
                  <a:pt x="260" y="258"/>
                  <a:pt x="412" y="70"/>
                  <a:pt x="456" y="22"/>
                </a:cubicBezTo>
                <a:close/>
              </a:path>
            </a:pathLst>
          </a:custGeom>
          <a:noFill/>
          <a:ln w="38100">
            <a:solidFill>
              <a:srgbClr val="33CC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1637" name="Freeform 133"/>
          <p:cNvSpPr>
            <a:spLocks/>
          </p:cNvSpPr>
          <p:nvPr/>
        </p:nvSpPr>
        <p:spPr bwMode="auto">
          <a:xfrm>
            <a:off x="1604963" y="2813050"/>
            <a:ext cx="7043737" cy="2419350"/>
          </a:xfrm>
          <a:custGeom>
            <a:avLst/>
            <a:gdLst>
              <a:gd name="T0" fmla="*/ 216733422 w 4437"/>
              <a:gd name="T1" fmla="*/ 78125638 h 1524"/>
              <a:gd name="T2" fmla="*/ 201612486 w 4437"/>
              <a:gd name="T3" fmla="*/ 206652813 h 1524"/>
              <a:gd name="T4" fmla="*/ 738404935 w 4437"/>
              <a:gd name="T5" fmla="*/ 123488450 h 1524"/>
              <a:gd name="T6" fmla="*/ 1093747735 w 4437"/>
              <a:gd name="T7" fmla="*/ 226814063 h 1524"/>
              <a:gd name="T8" fmla="*/ 1393645514 w 4437"/>
              <a:gd name="T9" fmla="*/ 315020325 h 1524"/>
              <a:gd name="T10" fmla="*/ 1806951109 w 4437"/>
              <a:gd name="T11" fmla="*/ 372983125 h 1524"/>
              <a:gd name="T12" fmla="*/ 1129029920 w 4437"/>
              <a:gd name="T13" fmla="*/ 675401875 h 1524"/>
              <a:gd name="T14" fmla="*/ 1275198972 w 4437"/>
              <a:gd name="T15" fmla="*/ 796369375 h 1524"/>
              <a:gd name="T16" fmla="*/ 1754028625 w 4437"/>
              <a:gd name="T17" fmla="*/ 768648450 h 1524"/>
              <a:gd name="T18" fmla="*/ 2147483647 w 4437"/>
              <a:gd name="T19" fmla="*/ 839212825 h 1524"/>
              <a:gd name="T20" fmla="*/ 2147483647 w 4437"/>
              <a:gd name="T21" fmla="*/ 917336875 h 1524"/>
              <a:gd name="T22" fmla="*/ 2147483647 w 4437"/>
              <a:gd name="T23" fmla="*/ 1159271875 h 1524"/>
              <a:gd name="T24" fmla="*/ 2147483647 w 4437"/>
              <a:gd name="T25" fmla="*/ 1315521563 h 1524"/>
              <a:gd name="T26" fmla="*/ 2147483647 w 4437"/>
              <a:gd name="T27" fmla="*/ 1272679700 h 1524"/>
              <a:gd name="T28" fmla="*/ 2147483647 w 4437"/>
              <a:gd name="T29" fmla="*/ 1348284388 h 1524"/>
              <a:gd name="T30" fmla="*/ 2147483647 w 4437"/>
              <a:gd name="T31" fmla="*/ 1496972813 h 1524"/>
              <a:gd name="T32" fmla="*/ 2147483647 w 4437"/>
              <a:gd name="T33" fmla="*/ 1590219388 h 1524"/>
              <a:gd name="T34" fmla="*/ 2147483647 w 4437"/>
              <a:gd name="T35" fmla="*/ 1736388450 h 1524"/>
              <a:gd name="T36" fmla="*/ 2147483647 w 4437"/>
              <a:gd name="T37" fmla="*/ 1930439688 h 1524"/>
              <a:gd name="T38" fmla="*/ 2147483647 w 4437"/>
              <a:gd name="T39" fmla="*/ 2066528125 h 1524"/>
              <a:gd name="T40" fmla="*/ 2147483647 w 4437"/>
              <a:gd name="T41" fmla="*/ 2147483647 h 1524"/>
              <a:gd name="T42" fmla="*/ 2147483647 w 4437"/>
              <a:gd name="T43" fmla="*/ 2147483647 h 1524"/>
              <a:gd name="T44" fmla="*/ 2147483647 w 4437"/>
              <a:gd name="T45" fmla="*/ 2147483647 h 1524"/>
              <a:gd name="T46" fmla="*/ 2147483647 w 4437"/>
              <a:gd name="T47" fmla="*/ 2147483647 h 1524"/>
              <a:gd name="T48" fmla="*/ 2147483647 w 4437"/>
              <a:gd name="T49" fmla="*/ 2147483647 h 1524"/>
              <a:gd name="T50" fmla="*/ 2147483647 w 4437"/>
              <a:gd name="T51" fmla="*/ 2147483647 h 1524"/>
              <a:gd name="T52" fmla="*/ 2147483647 w 4437"/>
              <a:gd name="T53" fmla="*/ 2147483647 h 1524"/>
              <a:gd name="T54" fmla="*/ 2147483647 w 4437"/>
              <a:gd name="T55" fmla="*/ 2147483647 h 1524"/>
              <a:gd name="T56" fmla="*/ 2147483647 w 4437"/>
              <a:gd name="T57" fmla="*/ 2147483647 h 1524"/>
              <a:gd name="T58" fmla="*/ 2147483647 w 4437"/>
              <a:gd name="T59" fmla="*/ 2147483647 h 1524"/>
              <a:gd name="T60" fmla="*/ 2147483647 w 4437"/>
              <a:gd name="T61" fmla="*/ 2147483647 h 1524"/>
              <a:gd name="T62" fmla="*/ 2147483647 w 4437"/>
              <a:gd name="T63" fmla="*/ 2147483647 h 1524"/>
              <a:gd name="T64" fmla="*/ 2147483647 w 4437"/>
              <a:gd name="T65" fmla="*/ 1970762188 h 1524"/>
              <a:gd name="T66" fmla="*/ 2147483647 w 4437"/>
              <a:gd name="T67" fmla="*/ 1857355950 h 1524"/>
              <a:gd name="T68" fmla="*/ 2147483647 w 4437"/>
              <a:gd name="T69" fmla="*/ 1670864388 h 1524"/>
              <a:gd name="T70" fmla="*/ 2147483647 w 4437"/>
              <a:gd name="T71" fmla="*/ 1408768138 h 1524"/>
              <a:gd name="T72" fmla="*/ 2147483647 w 4437"/>
              <a:gd name="T73" fmla="*/ 1247478138 h 1524"/>
              <a:gd name="T74" fmla="*/ 2147483647 w 4437"/>
              <a:gd name="T75" fmla="*/ 1461690625 h 1524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4437"/>
              <a:gd name="T115" fmla="*/ 0 h 1524"/>
              <a:gd name="T116" fmla="*/ 4437 w 4437"/>
              <a:gd name="T117" fmla="*/ 1524 h 1524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4437" h="1524">
                <a:moveTo>
                  <a:pt x="0" y="4"/>
                </a:moveTo>
                <a:cubicBezTo>
                  <a:pt x="38" y="8"/>
                  <a:pt x="64" y="0"/>
                  <a:pt x="86" y="31"/>
                </a:cubicBezTo>
                <a:cubicBezTo>
                  <a:pt x="78" y="52"/>
                  <a:pt x="72" y="38"/>
                  <a:pt x="66" y="60"/>
                </a:cubicBezTo>
                <a:cubicBezTo>
                  <a:pt x="77" y="77"/>
                  <a:pt x="65" y="75"/>
                  <a:pt x="80" y="82"/>
                </a:cubicBezTo>
                <a:cubicBezTo>
                  <a:pt x="134" y="72"/>
                  <a:pt x="208" y="53"/>
                  <a:pt x="261" y="38"/>
                </a:cubicBezTo>
                <a:cubicBezTo>
                  <a:pt x="296" y="33"/>
                  <a:pt x="274" y="46"/>
                  <a:pt x="293" y="49"/>
                </a:cubicBezTo>
                <a:cubicBezTo>
                  <a:pt x="312" y="52"/>
                  <a:pt x="353" y="50"/>
                  <a:pt x="376" y="57"/>
                </a:cubicBezTo>
                <a:cubicBezTo>
                  <a:pt x="398" y="70"/>
                  <a:pt x="408" y="83"/>
                  <a:pt x="434" y="90"/>
                </a:cubicBezTo>
                <a:cubicBezTo>
                  <a:pt x="459" y="100"/>
                  <a:pt x="488" y="105"/>
                  <a:pt x="522" y="110"/>
                </a:cubicBezTo>
                <a:cubicBezTo>
                  <a:pt x="542" y="116"/>
                  <a:pt x="534" y="123"/>
                  <a:pt x="553" y="125"/>
                </a:cubicBezTo>
                <a:cubicBezTo>
                  <a:pt x="572" y="127"/>
                  <a:pt x="611" y="116"/>
                  <a:pt x="638" y="120"/>
                </a:cubicBezTo>
                <a:cubicBezTo>
                  <a:pt x="656" y="124"/>
                  <a:pt x="700" y="142"/>
                  <a:pt x="717" y="148"/>
                </a:cubicBezTo>
                <a:cubicBezTo>
                  <a:pt x="697" y="166"/>
                  <a:pt x="588" y="199"/>
                  <a:pt x="543" y="219"/>
                </a:cubicBezTo>
                <a:cubicBezTo>
                  <a:pt x="529" y="240"/>
                  <a:pt x="471" y="256"/>
                  <a:pt x="448" y="268"/>
                </a:cubicBezTo>
                <a:cubicBezTo>
                  <a:pt x="456" y="309"/>
                  <a:pt x="443" y="282"/>
                  <a:pt x="477" y="297"/>
                </a:cubicBezTo>
                <a:cubicBezTo>
                  <a:pt x="488" y="302"/>
                  <a:pt x="494" y="315"/>
                  <a:pt x="506" y="316"/>
                </a:cubicBezTo>
                <a:cubicBezTo>
                  <a:pt x="531" y="319"/>
                  <a:pt x="592" y="315"/>
                  <a:pt x="624" y="313"/>
                </a:cubicBezTo>
                <a:cubicBezTo>
                  <a:pt x="656" y="311"/>
                  <a:pt x="665" y="307"/>
                  <a:pt x="696" y="305"/>
                </a:cubicBezTo>
                <a:cubicBezTo>
                  <a:pt x="720" y="295"/>
                  <a:pt x="812" y="302"/>
                  <a:pt x="812" y="302"/>
                </a:cubicBezTo>
                <a:cubicBezTo>
                  <a:pt x="855" y="306"/>
                  <a:pt x="874" y="323"/>
                  <a:pt x="927" y="333"/>
                </a:cubicBezTo>
                <a:cubicBezTo>
                  <a:pt x="964" y="343"/>
                  <a:pt x="1011" y="346"/>
                  <a:pt x="1045" y="351"/>
                </a:cubicBezTo>
                <a:cubicBezTo>
                  <a:pt x="1079" y="356"/>
                  <a:pt x="1125" y="353"/>
                  <a:pt x="1130" y="364"/>
                </a:cubicBezTo>
                <a:cubicBezTo>
                  <a:pt x="1117" y="382"/>
                  <a:pt x="1098" y="409"/>
                  <a:pt x="1077" y="416"/>
                </a:cubicBezTo>
                <a:cubicBezTo>
                  <a:pt x="1057" y="430"/>
                  <a:pt x="1036" y="440"/>
                  <a:pt x="1022" y="460"/>
                </a:cubicBezTo>
                <a:cubicBezTo>
                  <a:pt x="1031" y="512"/>
                  <a:pt x="997" y="494"/>
                  <a:pt x="1047" y="501"/>
                </a:cubicBezTo>
                <a:cubicBezTo>
                  <a:pt x="1056" y="509"/>
                  <a:pt x="1008" y="519"/>
                  <a:pt x="1032" y="522"/>
                </a:cubicBezTo>
                <a:cubicBezTo>
                  <a:pt x="1039" y="527"/>
                  <a:pt x="1070" y="532"/>
                  <a:pt x="1087" y="529"/>
                </a:cubicBezTo>
                <a:cubicBezTo>
                  <a:pt x="1104" y="526"/>
                  <a:pt x="1121" y="508"/>
                  <a:pt x="1133" y="505"/>
                </a:cubicBezTo>
                <a:cubicBezTo>
                  <a:pt x="1145" y="502"/>
                  <a:pt x="1156" y="506"/>
                  <a:pt x="1162" y="511"/>
                </a:cubicBezTo>
                <a:cubicBezTo>
                  <a:pt x="1172" y="514"/>
                  <a:pt x="1154" y="525"/>
                  <a:pt x="1172" y="535"/>
                </a:cubicBezTo>
                <a:cubicBezTo>
                  <a:pt x="1190" y="545"/>
                  <a:pt x="1241" y="560"/>
                  <a:pt x="1269" y="570"/>
                </a:cubicBezTo>
                <a:cubicBezTo>
                  <a:pt x="1293" y="578"/>
                  <a:pt x="1317" y="587"/>
                  <a:pt x="1341" y="594"/>
                </a:cubicBezTo>
                <a:cubicBezTo>
                  <a:pt x="1358" y="600"/>
                  <a:pt x="1330" y="613"/>
                  <a:pt x="1347" y="620"/>
                </a:cubicBezTo>
                <a:cubicBezTo>
                  <a:pt x="1364" y="626"/>
                  <a:pt x="1432" y="625"/>
                  <a:pt x="1444" y="631"/>
                </a:cubicBezTo>
                <a:cubicBezTo>
                  <a:pt x="1462" y="637"/>
                  <a:pt x="1411" y="645"/>
                  <a:pt x="1417" y="656"/>
                </a:cubicBezTo>
                <a:cubicBezTo>
                  <a:pt x="1421" y="666"/>
                  <a:pt x="1467" y="678"/>
                  <a:pt x="1469" y="689"/>
                </a:cubicBezTo>
                <a:cubicBezTo>
                  <a:pt x="1472" y="702"/>
                  <a:pt x="1440" y="710"/>
                  <a:pt x="1429" y="721"/>
                </a:cubicBezTo>
                <a:cubicBezTo>
                  <a:pt x="1419" y="734"/>
                  <a:pt x="1417" y="755"/>
                  <a:pt x="1406" y="766"/>
                </a:cubicBezTo>
                <a:cubicBezTo>
                  <a:pt x="1378" y="789"/>
                  <a:pt x="1402" y="781"/>
                  <a:pt x="1361" y="790"/>
                </a:cubicBezTo>
                <a:cubicBezTo>
                  <a:pt x="1343" y="799"/>
                  <a:pt x="1315" y="809"/>
                  <a:pt x="1298" y="820"/>
                </a:cubicBezTo>
                <a:cubicBezTo>
                  <a:pt x="1283" y="834"/>
                  <a:pt x="1343" y="823"/>
                  <a:pt x="1323" y="830"/>
                </a:cubicBezTo>
                <a:cubicBezTo>
                  <a:pt x="1304" y="846"/>
                  <a:pt x="1251" y="887"/>
                  <a:pt x="1213" y="920"/>
                </a:cubicBezTo>
                <a:cubicBezTo>
                  <a:pt x="1166" y="964"/>
                  <a:pt x="1047" y="1077"/>
                  <a:pt x="1039" y="1109"/>
                </a:cubicBezTo>
                <a:cubicBezTo>
                  <a:pt x="1047" y="1123"/>
                  <a:pt x="1122" y="1127"/>
                  <a:pt x="1174" y="1139"/>
                </a:cubicBezTo>
                <a:cubicBezTo>
                  <a:pt x="1240" y="1152"/>
                  <a:pt x="1273" y="1163"/>
                  <a:pt x="1337" y="1181"/>
                </a:cubicBezTo>
                <a:cubicBezTo>
                  <a:pt x="1356" y="1199"/>
                  <a:pt x="1339" y="1164"/>
                  <a:pt x="1276" y="1249"/>
                </a:cubicBezTo>
                <a:cubicBezTo>
                  <a:pt x="1416" y="1296"/>
                  <a:pt x="1981" y="1433"/>
                  <a:pt x="2132" y="1465"/>
                </a:cubicBezTo>
                <a:lnTo>
                  <a:pt x="2180" y="1450"/>
                </a:lnTo>
                <a:cubicBezTo>
                  <a:pt x="2240" y="1460"/>
                  <a:pt x="2437" y="1515"/>
                  <a:pt x="2494" y="1524"/>
                </a:cubicBezTo>
                <a:cubicBezTo>
                  <a:pt x="2538" y="1489"/>
                  <a:pt x="2533" y="1518"/>
                  <a:pt x="2562" y="1491"/>
                </a:cubicBezTo>
                <a:cubicBezTo>
                  <a:pt x="2581" y="1467"/>
                  <a:pt x="2576" y="1391"/>
                  <a:pt x="2588" y="1364"/>
                </a:cubicBezTo>
                <a:cubicBezTo>
                  <a:pt x="2600" y="1337"/>
                  <a:pt x="2612" y="1334"/>
                  <a:pt x="2637" y="1328"/>
                </a:cubicBezTo>
                <a:cubicBezTo>
                  <a:pt x="2662" y="1322"/>
                  <a:pt x="2708" y="1323"/>
                  <a:pt x="2737" y="1327"/>
                </a:cubicBezTo>
                <a:cubicBezTo>
                  <a:pt x="2798" y="1334"/>
                  <a:pt x="2766" y="1317"/>
                  <a:pt x="2813" y="1351"/>
                </a:cubicBezTo>
                <a:cubicBezTo>
                  <a:pt x="2810" y="1345"/>
                  <a:pt x="2854" y="1306"/>
                  <a:pt x="2857" y="1300"/>
                </a:cubicBezTo>
                <a:cubicBezTo>
                  <a:pt x="2871" y="1271"/>
                  <a:pt x="2923" y="1312"/>
                  <a:pt x="2935" y="1310"/>
                </a:cubicBezTo>
                <a:cubicBezTo>
                  <a:pt x="2952" y="1299"/>
                  <a:pt x="2947" y="1258"/>
                  <a:pt x="2959" y="1233"/>
                </a:cubicBezTo>
                <a:cubicBezTo>
                  <a:pt x="2971" y="1207"/>
                  <a:pt x="2982" y="1176"/>
                  <a:pt x="3007" y="1161"/>
                </a:cubicBezTo>
                <a:cubicBezTo>
                  <a:pt x="3066" y="1173"/>
                  <a:pt x="3056" y="1138"/>
                  <a:pt x="3075" y="1085"/>
                </a:cubicBezTo>
                <a:cubicBezTo>
                  <a:pt x="3142" y="1093"/>
                  <a:pt x="3196" y="1136"/>
                  <a:pt x="3264" y="1139"/>
                </a:cubicBezTo>
                <a:cubicBezTo>
                  <a:pt x="3269" y="1139"/>
                  <a:pt x="3263" y="1092"/>
                  <a:pt x="3261" y="1087"/>
                </a:cubicBezTo>
                <a:cubicBezTo>
                  <a:pt x="3255" y="1071"/>
                  <a:pt x="3224" y="1049"/>
                  <a:pt x="3206" y="1037"/>
                </a:cubicBezTo>
                <a:cubicBezTo>
                  <a:pt x="3219" y="987"/>
                  <a:pt x="3197" y="1020"/>
                  <a:pt x="3206" y="912"/>
                </a:cubicBezTo>
                <a:cubicBezTo>
                  <a:pt x="3207" y="898"/>
                  <a:pt x="3220" y="900"/>
                  <a:pt x="3224" y="886"/>
                </a:cubicBezTo>
                <a:cubicBezTo>
                  <a:pt x="3227" y="876"/>
                  <a:pt x="3231" y="813"/>
                  <a:pt x="3231" y="813"/>
                </a:cubicBezTo>
                <a:cubicBezTo>
                  <a:pt x="3237" y="766"/>
                  <a:pt x="3257" y="819"/>
                  <a:pt x="3257" y="782"/>
                </a:cubicBezTo>
                <a:cubicBezTo>
                  <a:pt x="3343" y="793"/>
                  <a:pt x="3398" y="846"/>
                  <a:pt x="3483" y="830"/>
                </a:cubicBezTo>
                <a:cubicBezTo>
                  <a:pt x="3490" y="755"/>
                  <a:pt x="3486" y="748"/>
                  <a:pt x="3456" y="737"/>
                </a:cubicBezTo>
                <a:cubicBezTo>
                  <a:pt x="3442" y="713"/>
                  <a:pt x="3447" y="724"/>
                  <a:pt x="3454" y="686"/>
                </a:cubicBezTo>
                <a:cubicBezTo>
                  <a:pt x="3455" y="680"/>
                  <a:pt x="3471" y="669"/>
                  <a:pt x="3473" y="663"/>
                </a:cubicBezTo>
                <a:cubicBezTo>
                  <a:pt x="3497" y="582"/>
                  <a:pt x="3451" y="580"/>
                  <a:pt x="3552" y="569"/>
                </a:cubicBezTo>
                <a:cubicBezTo>
                  <a:pt x="3565" y="566"/>
                  <a:pt x="3630" y="564"/>
                  <a:pt x="3642" y="559"/>
                </a:cubicBezTo>
                <a:cubicBezTo>
                  <a:pt x="3663" y="551"/>
                  <a:pt x="3685" y="547"/>
                  <a:pt x="3707" y="542"/>
                </a:cubicBezTo>
                <a:cubicBezTo>
                  <a:pt x="3731" y="537"/>
                  <a:pt x="3711" y="498"/>
                  <a:pt x="3735" y="495"/>
                </a:cubicBezTo>
                <a:cubicBezTo>
                  <a:pt x="3767" y="482"/>
                  <a:pt x="3673" y="478"/>
                  <a:pt x="3790" y="492"/>
                </a:cubicBezTo>
                <a:lnTo>
                  <a:pt x="4437" y="580"/>
                </a:lnTo>
              </a:path>
            </a:pathLst>
          </a:custGeom>
          <a:noFill/>
          <a:ln w="57150">
            <a:solidFill>
              <a:srgbClr val="3399FF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7174" name="Rectangle 14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PT" altLang="en-US" noProof="0" dirty="0" smtClean="0">
                <a:ea typeface="ＭＳ Ｐゴシック" panose="020B0600070205080204" pitchFamily="34" charset="-128"/>
              </a:rPr>
              <a:t>A geografia do CERN</a:t>
            </a:r>
          </a:p>
        </p:txBody>
      </p:sp>
      <p:sp>
        <p:nvSpPr>
          <p:cNvPr id="21654" name="Oval 150"/>
          <p:cNvSpPr>
            <a:spLocks noChangeArrowheads="1"/>
          </p:cNvSpPr>
          <p:nvPr/>
        </p:nvSpPr>
        <p:spPr bwMode="auto">
          <a:xfrm>
            <a:off x="1752600" y="2209800"/>
            <a:ext cx="533400" cy="304800"/>
          </a:xfrm>
          <a:prstGeom prst="ellipse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fr-FR" altLang="en-US" sz="1800" b="1">
                <a:solidFill>
                  <a:schemeClr val="bg1"/>
                </a:solidFill>
              </a:rPr>
              <a:t>F</a:t>
            </a:r>
          </a:p>
        </p:txBody>
      </p:sp>
      <p:sp>
        <p:nvSpPr>
          <p:cNvPr id="21655" name="Oval 151"/>
          <p:cNvSpPr>
            <a:spLocks noChangeArrowheads="1"/>
          </p:cNvSpPr>
          <p:nvPr/>
        </p:nvSpPr>
        <p:spPr bwMode="auto">
          <a:xfrm>
            <a:off x="685800" y="2819400"/>
            <a:ext cx="533400" cy="304800"/>
          </a:xfrm>
          <a:prstGeom prst="ellipse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fr-FR" altLang="en-US" sz="1800" b="1">
                <a:solidFill>
                  <a:schemeClr val="bg1"/>
                </a:solidFill>
              </a:rPr>
              <a:t>CH</a:t>
            </a:r>
          </a:p>
        </p:txBody>
      </p:sp>
      <p:sp>
        <p:nvSpPr>
          <p:cNvPr id="21656" name="Freeform 152"/>
          <p:cNvSpPr>
            <a:spLocks/>
          </p:cNvSpPr>
          <p:nvPr/>
        </p:nvSpPr>
        <p:spPr bwMode="auto">
          <a:xfrm>
            <a:off x="2628900" y="3048000"/>
            <a:ext cx="1481138" cy="523875"/>
          </a:xfrm>
          <a:custGeom>
            <a:avLst/>
            <a:gdLst>
              <a:gd name="T0" fmla="*/ 1008062840 w 933"/>
              <a:gd name="T1" fmla="*/ 20161250 h 330"/>
              <a:gd name="T2" fmla="*/ 1733868085 w 933"/>
              <a:gd name="T3" fmla="*/ 20161250 h 330"/>
              <a:gd name="T4" fmla="*/ 2147483647 w 933"/>
              <a:gd name="T5" fmla="*/ 141128750 h 330"/>
              <a:gd name="T6" fmla="*/ 2147483647 w 933"/>
              <a:gd name="T7" fmla="*/ 262096250 h 330"/>
              <a:gd name="T8" fmla="*/ 2147483647 w 933"/>
              <a:gd name="T9" fmla="*/ 355342825 h 330"/>
              <a:gd name="T10" fmla="*/ 2147483647 w 933"/>
              <a:gd name="T11" fmla="*/ 483870000 h 330"/>
              <a:gd name="T12" fmla="*/ 1774190599 w 933"/>
              <a:gd name="T13" fmla="*/ 667842200 h 330"/>
              <a:gd name="T14" fmla="*/ 1015624105 w 933"/>
              <a:gd name="T15" fmla="*/ 821570938 h 330"/>
              <a:gd name="T16" fmla="*/ 166330369 w 933"/>
              <a:gd name="T17" fmla="*/ 730845313 h 330"/>
              <a:gd name="T18" fmla="*/ 40322514 w 933"/>
              <a:gd name="T19" fmla="*/ 383063750 h 330"/>
              <a:gd name="T20" fmla="*/ 403225136 w 933"/>
              <a:gd name="T21" fmla="*/ 141128750 h 330"/>
              <a:gd name="T22" fmla="*/ 1008062840 w 933"/>
              <a:gd name="T23" fmla="*/ 20161250 h 330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933"/>
              <a:gd name="T37" fmla="*/ 0 h 330"/>
              <a:gd name="T38" fmla="*/ 933 w 933"/>
              <a:gd name="T39" fmla="*/ 330 h 330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933" h="330">
                <a:moveTo>
                  <a:pt x="400" y="8"/>
                </a:moveTo>
                <a:cubicBezTo>
                  <a:pt x="488" y="0"/>
                  <a:pt x="608" y="0"/>
                  <a:pt x="688" y="8"/>
                </a:cubicBezTo>
                <a:cubicBezTo>
                  <a:pt x="768" y="16"/>
                  <a:pt x="840" y="40"/>
                  <a:pt x="880" y="56"/>
                </a:cubicBezTo>
                <a:cubicBezTo>
                  <a:pt x="920" y="72"/>
                  <a:pt x="923" y="90"/>
                  <a:pt x="928" y="104"/>
                </a:cubicBezTo>
                <a:cubicBezTo>
                  <a:pt x="933" y="118"/>
                  <a:pt x="923" y="126"/>
                  <a:pt x="911" y="141"/>
                </a:cubicBezTo>
                <a:cubicBezTo>
                  <a:pt x="899" y="156"/>
                  <a:pt x="889" y="171"/>
                  <a:pt x="855" y="192"/>
                </a:cubicBezTo>
                <a:cubicBezTo>
                  <a:pt x="821" y="213"/>
                  <a:pt x="779" y="243"/>
                  <a:pt x="704" y="265"/>
                </a:cubicBezTo>
                <a:cubicBezTo>
                  <a:pt x="629" y="287"/>
                  <a:pt x="509" y="322"/>
                  <a:pt x="403" y="326"/>
                </a:cubicBezTo>
                <a:cubicBezTo>
                  <a:pt x="297" y="330"/>
                  <a:pt x="130" y="319"/>
                  <a:pt x="66" y="290"/>
                </a:cubicBezTo>
                <a:cubicBezTo>
                  <a:pt x="2" y="261"/>
                  <a:pt x="0" y="191"/>
                  <a:pt x="16" y="152"/>
                </a:cubicBezTo>
                <a:cubicBezTo>
                  <a:pt x="32" y="113"/>
                  <a:pt x="96" y="80"/>
                  <a:pt x="160" y="56"/>
                </a:cubicBezTo>
                <a:cubicBezTo>
                  <a:pt x="224" y="32"/>
                  <a:pt x="312" y="16"/>
                  <a:pt x="400" y="8"/>
                </a:cubicBezTo>
                <a:close/>
              </a:path>
            </a:pathLst>
          </a:custGeom>
          <a:noFill/>
          <a:ln w="38100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1658" name="Freeform 154"/>
          <p:cNvSpPr>
            <a:spLocks/>
          </p:cNvSpPr>
          <p:nvPr/>
        </p:nvSpPr>
        <p:spPr bwMode="auto">
          <a:xfrm>
            <a:off x="3797300" y="3025775"/>
            <a:ext cx="1123950" cy="192088"/>
          </a:xfrm>
          <a:custGeom>
            <a:avLst/>
            <a:gdLst>
              <a:gd name="T0" fmla="*/ 1784270625 w 708"/>
              <a:gd name="T1" fmla="*/ 156250094 h 121"/>
              <a:gd name="T2" fmla="*/ 161290000 w 708"/>
              <a:gd name="T3" fmla="*/ 0 h 121"/>
              <a:gd name="T4" fmla="*/ 10080625 w 708"/>
              <a:gd name="T5" fmla="*/ 173892028 h 121"/>
              <a:gd name="T6" fmla="*/ 1123989688 w 708"/>
              <a:gd name="T7" fmla="*/ 304940494 h 121"/>
              <a:gd name="T8" fmla="*/ 1237397513 w 708"/>
              <a:gd name="T9" fmla="*/ 199093656 h 121"/>
              <a:gd name="T10" fmla="*/ 1703625625 w 708"/>
              <a:gd name="T11" fmla="*/ 249496912 h 121"/>
              <a:gd name="T12" fmla="*/ 1784270625 w 708"/>
              <a:gd name="T13" fmla="*/ 156250094 h 12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708"/>
              <a:gd name="T22" fmla="*/ 0 h 121"/>
              <a:gd name="T23" fmla="*/ 708 w 708"/>
              <a:gd name="T24" fmla="*/ 121 h 12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708" h="121">
                <a:moveTo>
                  <a:pt x="708" y="62"/>
                </a:moveTo>
                <a:cubicBezTo>
                  <a:pt x="608" y="49"/>
                  <a:pt x="181" y="0"/>
                  <a:pt x="64" y="0"/>
                </a:cubicBezTo>
                <a:cubicBezTo>
                  <a:pt x="0" y="71"/>
                  <a:pt x="46" y="34"/>
                  <a:pt x="4" y="69"/>
                </a:cubicBezTo>
                <a:cubicBezTo>
                  <a:pt x="69" y="86"/>
                  <a:pt x="366" y="118"/>
                  <a:pt x="446" y="121"/>
                </a:cubicBezTo>
                <a:cubicBezTo>
                  <a:pt x="481" y="82"/>
                  <a:pt x="454" y="81"/>
                  <a:pt x="491" y="79"/>
                </a:cubicBezTo>
                <a:cubicBezTo>
                  <a:pt x="540" y="89"/>
                  <a:pt x="638" y="95"/>
                  <a:pt x="676" y="99"/>
                </a:cubicBezTo>
                <a:cubicBezTo>
                  <a:pt x="697" y="74"/>
                  <a:pt x="698" y="67"/>
                  <a:pt x="708" y="62"/>
                </a:cubicBezTo>
                <a:close/>
              </a:path>
            </a:pathLst>
          </a:custGeom>
          <a:noFill/>
          <a:ln w="38100">
            <a:solidFill>
              <a:srgbClr val="33CC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1660" name="Rectangle 156"/>
          <p:cNvSpPr>
            <a:spLocks noChangeArrowheads="1"/>
          </p:cNvSpPr>
          <p:nvPr/>
        </p:nvSpPr>
        <p:spPr bwMode="auto">
          <a:xfrm>
            <a:off x="4648200" y="4267200"/>
            <a:ext cx="381000" cy="228600"/>
          </a:xfrm>
          <a:prstGeom prst="rect">
            <a:avLst/>
          </a:prstGeom>
          <a:solidFill>
            <a:schemeClr val="tx1">
              <a:alpha val="4196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fr-FR" altLang="en-US" sz="2000">
                <a:solidFill>
                  <a:srgbClr val="CC6600"/>
                </a:solidFill>
                <a:latin typeface="Impact" panose="020B0806030902050204" pitchFamily="34" charset="0"/>
              </a:rPr>
              <a:t>LHC</a:t>
            </a:r>
          </a:p>
        </p:txBody>
      </p:sp>
      <p:sp>
        <p:nvSpPr>
          <p:cNvPr id="21661" name="Rectangle 157"/>
          <p:cNvSpPr>
            <a:spLocks noChangeArrowheads="1"/>
          </p:cNvSpPr>
          <p:nvPr/>
        </p:nvSpPr>
        <p:spPr bwMode="auto">
          <a:xfrm>
            <a:off x="3962400" y="3429000"/>
            <a:ext cx="381000" cy="228600"/>
          </a:xfrm>
          <a:prstGeom prst="rect">
            <a:avLst/>
          </a:prstGeom>
          <a:solidFill>
            <a:schemeClr val="tx1">
              <a:alpha val="4196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fr-FR" altLang="en-US" sz="2000">
                <a:solidFill>
                  <a:srgbClr val="FF9900"/>
                </a:solidFill>
                <a:latin typeface="Impact" panose="020B0806030902050204" pitchFamily="34" charset="0"/>
              </a:rPr>
              <a:t>SPS</a:t>
            </a:r>
          </a:p>
        </p:txBody>
      </p:sp>
      <p:sp>
        <p:nvSpPr>
          <p:cNvPr id="21662" name="Rectangle 158"/>
          <p:cNvSpPr>
            <a:spLocks noChangeArrowheads="1"/>
          </p:cNvSpPr>
          <p:nvPr/>
        </p:nvSpPr>
        <p:spPr bwMode="auto">
          <a:xfrm>
            <a:off x="1111250" y="3597275"/>
            <a:ext cx="1327150" cy="228600"/>
          </a:xfrm>
          <a:prstGeom prst="rect">
            <a:avLst/>
          </a:prstGeom>
          <a:solidFill>
            <a:schemeClr val="tx1">
              <a:alpha val="4196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fr-FR" altLang="en-US" sz="2000">
                <a:solidFill>
                  <a:srgbClr val="33CC33"/>
                </a:solidFill>
                <a:latin typeface="Impact" panose="020B0806030902050204" pitchFamily="34" charset="0"/>
              </a:rPr>
              <a:t>CERN Meyrin</a:t>
            </a:r>
          </a:p>
        </p:txBody>
      </p:sp>
      <p:sp>
        <p:nvSpPr>
          <p:cNvPr id="21663" name="Rectangle 159"/>
          <p:cNvSpPr>
            <a:spLocks noChangeArrowheads="1"/>
          </p:cNvSpPr>
          <p:nvPr/>
        </p:nvSpPr>
        <p:spPr bwMode="auto">
          <a:xfrm>
            <a:off x="4695825" y="2819400"/>
            <a:ext cx="1628775" cy="228600"/>
          </a:xfrm>
          <a:prstGeom prst="rect">
            <a:avLst/>
          </a:prstGeom>
          <a:solidFill>
            <a:schemeClr val="tx1">
              <a:alpha val="4196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fr-FR" altLang="en-US" sz="2000">
                <a:solidFill>
                  <a:srgbClr val="33CC33"/>
                </a:solidFill>
                <a:latin typeface="Impact" panose="020B0806030902050204" pitchFamily="34" charset="0"/>
              </a:rPr>
              <a:t>CERN Prévessin</a:t>
            </a:r>
          </a:p>
        </p:txBody>
      </p:sp>
      <p:pic>
        <p:nvPicPr>
          <p:cNvPr id="21664" name="Picture 160" descr="MPj04031090000[1]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DFE03"/>
              </a:clrFrom>
              <a:clrTo>
                <a:srgbClr val="FDFE0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682560">
            <a:off x="-914400" y="2819400"/>
            <a:ext cx="719137" cy="48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673" name="Freeform 169"/>
          <p:cNvSpPr>
            <a:spLocks/>
          </p:cNvSpPr>
          <p:nvPr/>
        </p:nvSpPr>
        <p:spPr bwMode="auto">
          <a:xfrm>
            <a:off x="2573338" y="2452688"/>
            <a:ext cx="5961062" cy="2157412"/>
          </a:xfrm>
          <a:custGeom>
            <a:avLst/>
            <a:gdLst>
              <a:gd name="T0" fmla="*/ 2147483647 w 3755"/>
              <a:gd name="T1" fmla="*/ 73083721 h 1359"/>
              <a:gd name="T2" fmla="*/ 2147483647 w 3755"/>
              <a:gd name="T3" fmla="*/ 47882164 h 1359"/>
              <a:gd name="T4" fmla="*/ 2147483647 w 3755"/>
              <a:gd name="T5" fmla="*/ 168849636 h 1359"/>
              <a:gd name="T6" fmla="*/ 2147483647 w 3755"/>
              <a:gd name="T7" fmla="*/ 645159850 h 1359"/>
              <a:gd name="T8" fmla="*/ 2147483647 w 3755"/>
              <a:gd name="T9" fmla="*/ 1179432852 h 1359"/>
              <a:gd name="T10" fmla="*/ 2147483647 w 3755"/>
              <a:gd name="T11" fmla="*/ 1849794259 h 1359"/>
              <a:gd name="T12" fmla="*/ 2147483647 w 3755"/>
              <a:gd name="T13" fmla="*/ 2147483647 h 1359"/>
              <a:gd name="T14" fmla="*/ 2147483647 w 3755"/>
              <a:gd name="T15" fmla="*/ 2147483647 h 1359"/>
              <a:gd name="T16" fmla="*/ 2147483647 w 3755"/>
              <a:gd name="T17" fmla="*/ 2147483647 h 1359"/>
              <a:gd name="T18" fmla="*/ 2147483647 w 3755"/>
              <a:gd name="T19" fmla="*/ 2147483647 h 1359"/>
              <a:gd name="T20" fmla="*/ 708163053 w 3755"/>
              <a:gd name="T21" fmla="*/ 2147483647 h 1359"/>
              <a:gd name="T22" fmla="*/ 115927178 w 3755"/>
              <a:gd name="T23" fmla="*/ 1348282488 h 1359"/>
              <a:gd name="T24" fmla="*/ 1403726120 w 3755"/>
              <a:gd name="T25" fmla="*/ 481348938 h 1359"/>
              <a:gd name="T26" fmla="*/ 2147483647 w 3755"/>
              <a:gd name="T27" fmla="*/ 73083721 h 1359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3755"/>
              <a:gd name="T43" fmla="*/ 0 h 1359"/>
              <a:gd name="T44" fmla="*/ 3755 w 3755"/>
              <a:gd name="T45" fmla="*/ 1359 h 1359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3755" h="1359">
                <a:moveTo>
                  <a:pt x="1310" y="29"/>
                </a:moveTo>
                <a:cubicBezTo>
                  <a:pt x="1587" y="0"/>
                  <a:pt x="1990" y="13"/>
                  <a:pt x="2222" y="19"/>
                </a:cubicBezTo>
                <a:cubicBezTo>
                  <a:pt x="2454" y="25"/>
                  <a:pt x="2514" y="28"/>
                  <a:pt x="2700" y="67"/>
                </a:cubicBezTo>
                <a:cubicBezTo>
                  <a:pt x="2886" y="106"/>
                  <a:pt x="3174" y="189"/>
                  <a:pt x="3336" y="256"/>
                </a:cubicBezTo>
                <a:cubicBezTo>
                  <a:pt x="3498" y="323"/>
                  <a:pt x="3603" y="388"/>
                  <a:pt x="3672" y="468"/>
                </a:cubicBezTo>
                <a:cubicBezTo>
                  <a:pt x="3741" y="548"/>
                  <a:pt x="3755" y="644"/>
                  <a:pt x="3751" y="734"/>
                </a:cubicBezTo>
                <a:cubicBezTo>
                  <a:pt x="3747" y="824"/>
                  <a:pt x="3738" y="923"/>
                  <a:pt x="3646" y="1010"/>
                </a:cubicBezTo>
                <a:cubicBezTo>
                  <a:pt x="3554" y="1097"/>
                  <a:pt x="3422" y="1198"/>
                  <a:pt x="3200" y="1253"/>
                </a:cubicBezTo>
                <a:cubicBezTo>
                  <a:pt x="2978" y="1308"/>
                  <a:pt x="2645" y="1333"/>
                  <a:pt x="2314" y="1341"/>
                </a:cubicBezTo>
                <a:cubicBezTo>
                  <a:pt x="1983" y="1349"/>
                  <a:pt x="1554" y="1359"/>
                  <a:pt x="1215" y="1304"/>
                </a:cubicBezTo>
                <a:cubicBezTo>
                  <a:pt x="876" y="1249"/>
                  <a:pt x="476" y="1138"/>
                  <a:pt x="281" y="1010"/>
                </a:cubicBezTo>
                <a:cubicBezTo>
                  <a:pt x="86" y="882"/>
                  <a:pt x="0" y="671"/>
                  <a:pt x="46" y="535"/>
                </a:cubicBezTo>
                <a:cubicBezTo>
                  <a:pt x="92" y="399"/>
                  <a:pt x="346" y="275"/>
                  <a:pt x="557" y="191"/>
                </a:cubicBezTo>
                <a:cubicBezTo>
                  <a:pt x="768" y="107"/>
                  <a:pt x="1033" y="58"/>
                  <a:pt x="1310" y="29"/>
                </a:cubicBezTo>
                <a:close/>
              </a:path>
            </a:pathLst>
          </a:custGeom>
          <a:noFill/>
          <a:ln w="38100">
            <a:solidFill>
              <a:srgbClr val="CC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pic>
        <p:nvPicPr>
          <p:cNvPr id="21667" name="Picture 163" descr="MPj03904230000[1]"/>
          <p:cNvPicPr>
            <a:picLocks noChangeAspect="1" noChangeArrowheads="1"/>
          </p:cNvPicPr>
          <p:nvPr/>
        </p:nvPicPr>
        <p:blipFill>
          <a:blip r:embed="rId5" cstate="print">
            <a:lum bright="12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4" t="12500" r="12044" b="16667"/>
          <a:stretch>
            <a:fillRect/>
          </a:stretch>
        </p:blipFill>
        <p:spPr bwMode="auto">
          <a:xfrm>
            <a:off x="7832725" y="2692400"/>
            <a:ext cx="173038" cy="20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669" name="Picture 165" descr="MPj03904230000[1]"/>
          <p:cNvPicPr>
            <a:picLocks noChangeAspect="1" noChangeArrowheads="1"/>
          </p:cNvPicPr>
          <p:nvPr/>
        </p:nvPicPr>
        <p:blipFill>
          <a:blip r:embed="rId5" cstate="print">
            <a:lum bright="12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4" t="12500" r="12044" b="16667"/>
          <a:stretch>
            <a:fillRect/>
          </a:stretch>
        </p:blipFill>
        <p:spPr bwMode="auto">
          <a:xfrm>
            <a:off x="3338513" y="2549525"/>
            <a:ext cx="173037" cy="20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670" name="Picture 166" descr="MPj03904230000[1]"/>
          <p:cNvPicPr>
            <a:picLocks noChangeAspect="1" noChangeArrowheads="1"/>
          </p:cNvPicPr>
          <p:nvPr/>
        </p:nvPicPr>
        <p:blipFill>
          <a:blip r:embed="rId5" cstate="print">
            <a:lum bright="12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4" t="12500" r="12044" b="16667"/>
          <a:stretch>
            <a:fillRect/>
          </a:stretch>
        </p:blipFill>
        <p:spPr bwMode="auto">
          <a:xfrm>
            <a:off x="2568575" y="3019425"/>
            <a:ext cx="173038" cy="20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671" name="Picture 167" descr="MPj03904230000[1]"/>
          <p:cNvPicPr>
            <a:picLocks noChangeAspect="1" noChangeArrowheads="1"/>
          </p:cNvPicPr>
          <p:nvPr/>
        </p:nvPicPr>
        <p:blipFill>
          <a:blip r:embed="rId5" cstate="print">
            <a:lum bright="12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4" t="12500" r="12044" b="16667"/>
          <a:stretch>
            <a:fillRect/>
          </a:stretch>
        </p:blipFill>
        <p:spPr bwMode="auto">
          <a:xfrm>
            <a:off x="3424238" y="4089400"/>
            <a:ext cx="173037" cy="20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674" name="Line 170"/>
          <p:cNvSpPr>
            <a:spLocks noChangeShapeType="1"/>
          </p:cNvSpPr>
          <p:nvPr/>
        </p:nvSpPr>
        <p:spPr bwMode="auto">
          <a:xfrm>
            <a:off x="1143000" y="1905000"/>
            <a:ext cx="1271588" cy="149225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1675" name="Text Box 171"/>
          <p:cNvSpPr txBox="1">
            <a:spLocks noChangeArrowheads="1"/>
          </p:cNvSpPr>
          <p:nvPr/>
        </p:nvSpPr>
        <p:spPr bwMode="auto">
          <a:xfrm>
            <a:off x="457200" y="1600200"/>
            <a:ext cx="168507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fr-FR" altLang="en-US" sz="1600" b="1" dirty="0" err="1" smtClean="0">
                <a:solidFill>
                  <a:schemeClr val="accent2"/>
                </a:solidFill>
                <a:latin typeface="Tahoma" panose="020B0604030504040204" pitchFamily="34" charset="0"/>
              </a:rPr>
              <a:t>Você</a:t>
            </a:r>
            <a:r>
              <a:rPr lang="fr-FR" altLang="en-US" sz="1600" b="1" dirty="0" smtClean="0">
                <a:solidFill>
                  <a:schemeClr val="accent2"/>
                </a:solidFill>
                <a:latin typeface="Tahoma" panose="020B0604030504040204" pitchFamily="34" charset="0"/>
              </a:rPr>
              <a:t> </a:t>
            </a:r>
            <a:r>
              <a:rPr lang="fr-FR" altLang="en-US" sz="1600" b="1" dirty="0" err="1" smtClean="0">
                <a:solidFill>
                  <a:schemeClr val="accent2"/>
                </a:solidFill>
                <a:latin typeface="Tahoma" panose="020B0604030504040204" pitchFamily="34" charset="0"/>
              </a:rPr>
              <a:t>está</a:t>
            </a:r>
            <a:r>
              <a:rPr lang="fr-FR" altLang="en-US" sz="1600" b="1" dirty="0" smtClean="0">
                <a:solidFill>
                  <a:schemeClr val="accent2"/>
                </a:solidFill>
                <a:latin typeface="Tahoma" panose="020B0604030504040204" pitchFamily="34" charset="0"/>
              </a:rPr>
              <a:t> </a:t>
            </a:r>
            <a:r>
              <a:rPr lang="fr-FR" altLang="en-US" sz="1600" b="1" dirty="0" err="1" smtClean="0">
                <a:solidFill>
                  <a:schemeClr val="accent2"/>
                </a:solidFill>
                <a:latin typeface="Tahoma" panose="020B0604030504040204" pitchFamily="34" charset="0"/>
              </a:rPr>
              <a:t>aqui</a:t>
            </a:r>
            <a:endParaRPr lang="fr-FR" altLang="en-US" sz="1600" b="1" dirty="0">
              <a:solidFill>
                <a:schemeClr val="accent2"/>
              </a:solidFill>
              <a:latin typeface="Tahoma" panose="020B0604030504040204" pitchFamily="34" charset="0"/>
            </a:endParaRPr>
          </a:p>
        </p:txBody>
      </p:sp>
      <p:sp>
        <p:nvSpPr>
          <p:cNvPr id="21678" name="Rectangle 174"/>
          <p:cNvSpPr>
            <a:spLocks noChangeArrowheads="1"/>
          </p:cNvSpPr>
          <p:nvPr/>
        </p:nvSpPr>
        <p:spPr bwMode="auto">
          <a:xfrm>
            <a:off x="3957638" y="3430588"/>
            <a:ext cx="2686050" cy="225425"/>
          </a:xfrm>
          <a:prstGeom prst="rect">
            <a:avLst/>
          </a:prstGeom>
          <a:solidFill>
            <a:schemeClr val="tx1">
              <a:alpha val="4196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fr-FR" altLang="en-US" sz="2000">
                <a:solidFill>
                  <a:srgbClr val="FF9900"/>
                </a:solidFill>
                <a:latin typeface="Impact" panose="020B0806030902050204" pitchFamily="34" charset="0"/>
              </a:rPr>
              <a:t>Super Proton Synchrotron</a:t>
            </a:r>
          </a:p>
        </p:txBody>
      </p:sp>
      <p:sp>
        <p:nvSpPr>
          <p:cNvPr id="21679" name="Rectangle 175"/>
          <p:cNvSpPr>
            <a:spLocks noChangeArrowheads="1"/>
          </p:cNvSpPr>
          <p:nvPr/>
        </p:nvSpPr>
        <p:spPr bwMode="auto">
          <a:xfrm>
            <a:off x="4649788" y="4268788"/>
            <a:ext cx="2286000" cy="225425"/>
          </a:xfrm>
          <a:prstGeom prst="rect">
            <a:avLst/>
          </a:prstGeom>
          <a:solidFill>
            <a:schemeClr val="tx1">
              <a:alpha val="4196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fr-FR" altLang="en-US" sz="2000">
                <a:solidFill>
                  <a:srgbClr val="CC6600"/>
                </a:solidFill>
                <a:latin typeface="Impact" panose="020B0806030902050204" pitchFamily="34" charset="0"/>
              </a:rPr>
              <a:t>Large</a:t>
            </a:r>
            <a:r>
              <a:rPr lang="fr-FR" altLang="en-US" sz="2000">
                <a:solidFill>
                  <a:srgbClr val="FF9900"/>
                </a:solidFill>
                <a:latin typeface="Impact" panose="020B0806030902050204" pitchFamily="34" charset="0"/>
              </a:rPr>
              <a:t> </a:t>
            </a:r>
            <a:r>
              <a:rPr lang="fr-FR" altLang="en-US" sz="2000">
                <a:solidFill>
                  <a:srgbClr val="CC6600"/>
                </a:solidFill>
                <a:latin typeface="Impact" panose="020B0806030902050204" pitchFamily="34" charset="0"/>
              </a:rPr>
              <a:t>Hadron</a:t>
            </a:r>
            <a:r>
              <a:rPr lang="fr-FR" altLang="en-US" sz="2000">
                <a:solidFill>
                  <a:srgbClr val="FF9900"/>
                </a:solidFill>
                <a:latin typeface="Impact" panose="020B0806030902050204" pitchFamily="34" charset="0"/>
              </a:rPr>
              <a:t> </a:t>
            </a:r>
            <a:r>
              <a:rPr lang="fr-FR" altLang="en-US" sz="2000">
                <a:solidFill>
                  <a:srgbClr val="CC6600"/>
                </a:solidFill>
                <a:latin typeface="Impact" panose="020B0806030902050204" pitchFamily="34" charset="0"/>
              </a:rPr>
              <a:t>Collider</a:t>
            </a:r>
          </a:p>
        </p:txBody>
      </p:sp>
      <p:sp>
        <p:nvSpPr>
          <p:cNvPr id="21680" name="Rectangle 176"/>
          <p:cNvSpPr>
            <a:spLocks noChangeArrowheads="1"/>
          </p:cNvSpPr>
          <p:nvPr/>
        </p:nvSpPr>
        <p:spPr bwMode="auto">
          <a:xfrm>
            <a:off x="7689850" y="2463800"/>
            <a:ext cx="457200" cy="228600"/>
          </a:xfrm>
          <a:prstGeom prst="rect">
            <a:avLst/>
          </a:prstGeom>
          <a:solidFill>
            <a:schemeClr val="tx1">
              <a:alpha val="76077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fr-FR" altLang="en-US" sz="2000">
                <a:solidFill>
                  <a:schemeClr val="bg1"/>
                </a:solidFill>
                <a:latin typeface="Impact" panose="020B0806030902050204" pitchFamily="34" charset="0"/>
              </a:rPr>
              <a:t>CMS</a:t>
            </a:r>
          </a:p>
        </p:txBody>
      </p:sp>
      <p:sp>
        <p:nvSpPr>
          <p:cNvPr id="21681" name="Rectangle 177"/>
          <p:cNvSpPr>
            <a:spLocks noChangeArrowheads="1"/>
          </p:cNvSpPr>
          <p:nvPr/>
        </p:nvSpPr>
        <p:spPr bwMode="auto">
          <a:xfrm>
            <a:off x="3119438" y="2320925"/>
            <a:ext cx="609600" cy="228600"/>
          </a:xfrm>
          <a:prstGeom prst="rect">
            <a:avLst/>
          </a:prstGeom>
          <a:solidFill>
            <a:schemeClr val="tx1">
              <a:alpha val="76077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fr-FR" altLang="en-US" sz="2000">
                <a:solidFill>
                  <a:schemeClr val="bg1"/>
                </a:solidFill>
                <a:latin typeface="Impact" panose="020B0806030902050204" pitchFamily="34" charset="0"/>
              </a:rPr>
              <a:t>ALICE</a:t>
            </a:r>
          </a:p>
        </p:txBody>
      </p:sp>
      <p:sp>
        <p:nvSpPr>
          <p:cNvPr id="21682" name="Rectangle 178"/>
          <p:cNvSpPr>
            <a:spLocks noChangeArrowheads="1"/>
          </p:cNvSpPr>
          <p:nvPr/>
        </p:nvSpPr>
        <p:spPr bwMode="auto">
          <a:xfrm>
            <a:off x="2312988" y="2790825"/>
            <a:ext cx="685800" cy="228600"/>
          </a:xfrm>
          <a:prstGeom prst="rect">
            <a:avLst/>
          </a:prstGeom>
          <a:solidFill>
            <a:schemeClr val="tx1">
              <a:alpha val="76077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fr-FR" altLang="en-US" sz="2000">
                <a:solidFill>
                  <a:schemeClr val="bg1"/>
                </a:solidFill>
                <a:latin typeface="Impact" panose="020B0806030902050204" pitchFamily="34" charset="0"/>
              </a:rPr>
              <a:t>ATLAS</a:t>
            </a:r>
          </a:p>
        </p:txBody>
      </p:sp>
      <p:sp>
        <p:nvSpPr>
          <p:cNvPr id="21683" name="Rectangle 179"/>
          <p:cNvSpPr>
            <a:spLocks noChangeArrowheads="1"/>
          </p:cNvSpPr>
          <p:nvPr/>
        </p:nvSpPr>
        <p:spPr bwMode="auto">
          <a:xfrm>
            <a:off x="3243263" y="3860800"/>
            <a:ext cx="533400" cy="228600"/>
          </a:xfrm>
          <a:prstGeom prst="rect">
            <a:avLst/>
          </a:prstGeom>
          <a:solidFill>
            <a:schemeClr val="tx1">
              <a:alpha val="76077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fr-FR" altLang="en-US" sz="2000">
                <a:solidFill>
                  <a:schemeClr val="bg1"/>
                </a:solidFill>
                <a:latin typeface="Impact" panose="020B0806030902050204" pitchFamily="34" charset="0"/>
              </a:rPr>
              <a:t>LHCb</a:t>
            </a:r>
          </a:p>
        </p:txBody>
      </p:sp>
    </p:spTree>
    <p:extLst>
      <p:ext uri="{BB962C8B-B14F-4D97-AF65-F5344CB8AC3E}">
        <p14:creationId xmlns:p14="http://schemas.microsoft.com/office/powerpoint/2010/main" val="1290881216"/>
      </p:ext>
    </p:extLst>
  </p:cSld>
  <p:clrMapOvr>
    <a:masterClrMapping/>
  </p:clrMapOvr>
  <p:transition advTm="45184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771 0.00301 C 0.04253 0.03241 0.10694 0.13658 0.16667 0.17987 C 0.22622 0.22315 0.33125 0.24538 0.37483 0.26274 " pathEditMode="relative" rAng="0" ptsTypes="aaa">
                                      <p:cBhvr>
                                        <p:cTn id="6" dur="2000" fill="hold"/>
                                        <p:tgtEl>
                                          <p:spTgt spid="216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47" y="129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7587 0.2669 C 0.43177 0.28102 0.59288 0.35741 0.71163 0.35116 C 0.83038 0.34491 1.02552 0.24908 1.08819 0.22871 " pathEditMode="relative" rAng="0" ptsTypes="aaa">
                                      <p:cBhvr>
                                        <p:cTn id="10" dur="2000" fill="hold"/>
                                        <p:tgtEl>
                                          <p:spTgt spid="216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608" y="261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1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6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6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16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16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16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1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16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16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16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16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16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2000"/>
                                        <p:tgtEl>
                                          <p:spTgt spid="216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16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1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16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16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16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 nodeType="clickPar">
                      <p:stCondLst>
                        <p:cond delay="indefinite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2000"/>
                                        <p:tgtEl>
                                          <p:spTgt spid="216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16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 nodeType="clickPar">
                      <p:stCondLst>
                        <p:cond delay="indefinite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16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16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16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16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16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2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16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16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16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16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216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02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16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16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16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216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16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12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216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16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16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16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216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659" grpId="0" animBg="1"/>
      <p:bldP spid="21637" grpId="0" animBg="1"/>
      <p:bldP spid="21654" grpId="0" animBg="1"/>
      <p:bldP spid="21655" grpId="0" animBg="1"/>
      <p:bldP spid="21656" grpId="0" animBg="1"/>
      <p:bldP spid="21658" grpId="0" animBg="1"/>
      <p:bldP spid="21660" grpId="0" animBg="1"/>
      <p:bldP spid="21661" grpId="0" animBg="1"/>
      <p:bldP spid="21662" grpId="0" animBg="1"/>
      <p:bldP spid="21663" grpId="0" animBg="1"/>
      <p:bldP spid="21673" grpId="0" animBg="1"/>
      <p:bldP spid="21674" grpId="0" animBg="1"/>
      <p:bldP spid="21675" grpId="0"/>
      <p:bldP spid="21678" grpId="0" animBg="1"/>
      <p:bldP spid="21678" grpId="1" animBg="1"/>
      <p:bldP spid="21679" grpId="0" animBg="1"/>
      <p:bldP spid="21679" grpId="1" animBg="1"/>
      <p:bldP spid="21680" grpId="0" animBg="1"/>
      <p:bldP spid="21681" grpId="0" animBg="1"/>
      <p:bldP spid="21682" grpId="0" animBg="1"/>
      <p:bldP spid="2168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ottletotheBangVOSTFR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253969" y="1714488"/>
            <a:ext cx="8636060" cy="4857784"/>
          </a:xfrm>
          <a:prstGeom prst="rect">
            <a:avLst/>
          </a:prstGeom>
        </p:spPr>
      </p:pic>
      <p:sp>
        <p:nvSpPr>
          <p:cNvPr id="23554" name="Title 1"/>
          <p:cNvSpPr>
            <a:spLocks noGrp="1"/>
          </p:cNvSpPr>
          <p:nvPr>
            <p:ph type="title"/>
          </p:nvPr>
        </p:nvSpPr>
        <p:spPr>
          <a:xfrm>
            <a:off x="457200" y="928688"/>
            <a:ext cx="8229600" cy="642937"/>
          </a:xfrm>
        </p:spPr>
        <p:txBody>
          <a:bodyPr/>
          <a:lstStyle/>
          <a:p>
            <a:pPr eaLnBrk="1" hangingPunct="1"/>
            <a:r>
              <a:rPr lang="pt-PT" noProof="0" dirty="0"/>
              <a:t>O</a:t>
            </a:r>
            <a:r>
              <a:rPr lang="pt-PT" noProof="0" dirty="0" smtClean="0"/>
              <a:t> </a:t>
            </a:r>
            <a:r>
              <a:rPr lang="pt-PT" noProof="0" dirty="0" smtClean="0">
                <a:solidFill>
                  <a:srgbClr val="FF0000"/>
                </a:solidFill>
              </a:rPr>
              <a:t>complexo de aceleradores </a:t>
            </a:r>
            <a:r>
              <a:rPr lang="pt-PT" noProof="0" dirty="0" smtClean="0"/>
              <a:t>do CERN</a:t>
            </a:r>
          </a:p>
        </p:txBody>
      </p:sp>
      <p:pic>
        <p:nvPicPr>
          <p:cNvPr id="14" name="Picture 4" descr="http://mediaarchive.cern.ch/MediaArchive/Photo/Public/2008/0812015/0812015/0812015-A4-at-144-dpi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1538" y="1643050"/>
            <a:ext cx="7024662" cy="49260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7551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Title 1"/>
          <p:cNvSpPr>
            <a:spLocks noGrp="1"/>
          </p:cNvSpPr>
          <p:nvPr>
            <p:ph type="title"/>
          </p:nvPr>
        </p:nvSpPr>
        <p:spPr>
          <a:xfrm>
            <a:off x="142875" y="928688"/>
            <a:ext cx="9001125" cy="785812"/>
          </a:xfrm>
        </p:spPr>
        <p:txBody>
          <a:bodyPr anchor="t"/>
          <a:lstStyle/>
          <a:p>
            <a:pPr eaLnBrk="1" hangingPunct="1"/>
            <a:r>
              <a:rPr lang="pt-PT" noProof="0" dirty="0" smtClean="0"/>
              <a:t>A vossa </a:t>
            </a:r>
            <a:r>
              <a:rPr lang="pt-PT" noProof="0" dirty="0" smtClean="0">
                <a:solidFill>
                  <a:srgbClr val="FF0000"/>
                </a:solidFill>
              </a:rPr>
              <a:t>visita</a:t>
            </a:r>
            <a:r>
              <a:rPr lang="pt-PT" noProof="0" dirty="0" smtClean="0"/>
              <a:t> ao CERN</a:t>
            </a: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214282" y="1643050"/>
            <a:ext cx="8715436" cy="492922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180000" indent="-266700" fontAlgn="auto">
              <a:spcBef>
                <a:spcPts val="0"/>
              </a:spcBef>
              <a:spcAft>
                <a:spcPts val="0"/>
              </a:spcAft>
              <a:tabLst>
                <a:tab pos="2236788" algn="l"/>
                <a:tab pos="3952875" algn="l"/>
                <a:tab pos="5740400" algn="l"/>
              </a:tabLst>
              <a:defRPr/>
            </a:pPr>
            <a:r>
              <a:rPr lang="pt-PT" sz="2400" i="1" dirty="0" smtClean="0">
                <a:solidFill>
                  <a:schemeClr val="tx2"/>
                </a:solidFill>
                <a:latin typeface="+mj-lt"/>
                <a:cs typeface="+mn-cs"/>
              </a:rPr>
              <a:t>Agenda</a:t>
            </a:r>
            <a:br>
              <a:rPr lang="pt-PT" sz="2400" i="1" dirty="0" smtClean="0">
                <a:solidFill>
                  <a:schemeClr val="tx2"/>
                </a:solidFill>
                <a:latin typeface="+mj-lt"/>
                <a:cs typeface="+mn-cs"/>
              </a:rPr>
            </a:br>
            <a:endParaRPr lang="pt-PT" sz="2400" i="1" dirty="0" smtClean="0">
              <a:solidFill>
                <a:schemeClr val="tx2"/>
              </a:solidFill>
              <a:latin typeface="+mj-lt"/>
              <a:cs typeface="+mn-cs"/>
            </a:endParaRPr>
          </a:p>
          <a:p>
            <a:pPr marL="180000" indent="-2667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tabLst>
                <a:tab pos="2236788" algn="l"/>
                <a:tab pos="3952875" algn="l"/>
                <a:tab pos="5740400" algn="l"/>
              </a:tabLst>
              <a:defRPr/>
            </a:pPr>
            <a:r>
              <a:rPr lang="pt-PT" sz="2400" dirty="0" smtClean="0">
                <a:solidFill>
                  <a:schemeClr val="tx2"/>
                </a:solidFill>
                <a:latin typeface="+mj-lt"/>
                <a:cs typeface="+mn-cs"/>
              </a:rPr>
              <a:t>Apresentação de 30 minutos</a:t>
            </a:r>
          </a:p>
          <a:p>
            <a:pPr marL="180000" indent="-2667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tabLst>
                <a:tab pos="2236788" algn="l"/>
                <a:tab pos="3952875" algn="l"/>
                <a:tab pos="5740400" algn="l"/>
              </a:tabLst>
              <a:defRPr/>
            </a:pPr>
            <a:r>
              <a:rPr lang="pt-PT" sz="2400" dirty="0" smtClean="0">
                <a:solidFill>
                  <a:schemeClr val="tx2"/>
                </a:solidFill>
                <a:latin typeface="+mj-lt"/>
                <a:cs typeface="+mn-cs"/>
              </a:rPr>
              <a:t>Filme de 10 minutos</a:t>
            </a:r>
          </a:p>
          <a:p>
            <a:pPr marL="180000" indent="-2667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tabLst>
                <a:tab pos="2236788" algn="l"/>
                <a:tab pos="3952875" algn="l"/>
                <a:tab pos="5740400" algn="l"/>
              </a:tabLst>
              <a:defRPr/>
            </a:pPr>
            <a:r>
              <a:rPr lang="pt-PT" sz="2400" dirty="0" smtClean="0">
                <a:solidFill>
                  <a:schemeClr val="tx2"/>
                </a:solidFill>
                <a:latin typeface="+mj-lt"/>
                <a:cs typeface="+mn-cs"/>
              </a:rPr>
              <a:t>Visite de um ou dois itinerários durante 2 horas</a:t>
            </a:r>
          </a:p>
          <a:p>
            <a:pPr marL="180000" indent="-266700" fontAlgn="auto">
              <a:spcBef>
                <a:spcPts val="0"/>
              </a:spcBef>
              <a:spcAft>
                <a:spcPts val="0"/>
              </a:spcAft>
              <a:tabLst>
                <a:tab pos="2236788" algn="l"/>
                <a:tab pos="3952875" algn="l"/>
                <a:tab pos="5740400" algn="l"/>
              </a:tabLst>
              <a:defRPr/>
            </a:pPr>
            <a:endParaRPr lang="pt-PT" sz="2400" dirty="0" smtClean="0">
              <a:solidFill>
                <a:schemeClr val="tx2"/>
              </a:solidFill>
              <a:latin typeface="+mj-lt"/>
              <a:cs typeface="+mn-cs"/>
            </a:endParaRPr>
          </a:p>
          <a:p>
            <a:pPr marL="180000" indent="-266700" fontAlgn="auto">
              <a:spcBef>
                <a:spcPts val="0"/>
              </a:spcBef>
              <a:spcAft>
                <a:spcPts val="0"/>
              </a:spcAft>
              <a:tabLst>
                <a:tab pos="2236788" algn="l"/>
                <a:tab pos="3952875" algn="l"/>
                <a:tab pos="5740400" algn="l"/>
              </a:tabLst>
              <a:defRPr/>
            </a:pPr>
            <a:r>
              <a:rPr lang="pt-PT" sz="2400" i="1" dirty="0" smtClean="0">
                <a:solidFill>
                  <a:schemeClr val="tx2"/>
                </a:solidFill>
                <a:latin typeface="+mj-lt"/>
                <a:cs typeface="+mn-cs"/>
              </a:rPr>
              <a:t>Informações práticas</a:t>
            </a:r>
            <a:br>
              <a:rPr lang="pt-PT" sz="2400" i="1" dirty="0" smtClean="0">
                <a:solidFill>
                  <a:schemeClr val="tx2"/>
                </a:solidFill>
                <a:latin typeface="+mj-lt"/>
                <a:cs typeface="+mn-cs"/>
              </a:rPr>
            </a:br>
            <a:endParaRPr lang="pt-PT" sz="2400" i="1" dirty="0" smtClean="0">
              <a:solidFill>
                <a:schemeClr val="tx2"/>
              </a:solidFill>
              <a:latin typeface="+mj-lt"/>
              <a:cs typeface="+mn-cs"/>
            </a:endParaRPr>
          </a:p>
          <a:p>
            <a:pPr marL="180000" indent="-2667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tabLst>
                <a:tab pos="2236788" algn="l"/>
                <a:tab pos="3952875" algn="l"/>
                <a:tab pos="5740400" algn="l"/>
              </a:tabLst>
              <a:defRPr/>
            </a:pPr>
            <a:r>
              <a:rPr lang="pt-PT" sz="2400" dirty="0" smtClean="0">
                <a:solidFill>
                  <a:schemeClr val="tx2"/>
                </a:solidFill>
                <a:latin typeface="+mj-lt"/>
                <a:cs typeface="+mn-cs"/>
              </a:rPr>
              <a:t>Não hesite fazer </a:t>
            </a:r>
            <a:r>
              <a:rPr lang="pt-PT" sz="2400" b="1" dirty="0" smtClean="0">
                <a:solidFill>
                  <a:schemeClr val="tx2"/>
                </a:solidFill>
                <a:latin typeface="+mj-lt"/>
                <a:cs typeface="+mn-cs"/>
              </a:rPr>
              <a:t>perguntas</a:t>
            </a:r>
          </a:p>
          <a:p>
            <a:pPr marL="180000" indent="-2667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tabLst>
                <a:tab pos="2236788" algn="l"/>
                <a:tab pos="3952875" algn="l"/>
                <a:tab pos="5740400" algn="l"/>
              </a:tabLst>
              <a:defRPr/>
            </a:pPr>
            <a:r>
              <a:rPr lang="pt-PT" sz="2400" dirty="0" smtClean="0">
                <a:solidFill>
                  <a:schemeClr val="tx2"/>
                </a:solidFill>
                <a:latin typeface="+mj-lt"/>
                <a:cs typeface="+mn-cs"/>
              </a:rPr>
              <a:t>Pode </a:t>
            </a:r>
            <a:r>
              <a:rPr lang="pt-PT" sz="2400" b="1" dirty="0" err="1" smtClean="0">
                <a:solidFill>
                  <a:schemeClr val="tx2"/>
                </a:solidFill>
                <a:latin typeface="+mj-lt"/>
                <a:cs typeface="+mn-cs"/>
              </a:rPr>
              <a:t>photografar</a:t>
            </a:r>
            <a:r>
              <a:rPr lang="pt-PT" sz="2400" b="1" dirty="0" smtClean="0">
                <a:solidFill>
                  <a:schemeClr val="tx2"/>
                </a:solidFill>
                <a:latin typeface="+mj-lt"/>
                <a:cs typeface="+mn-cs"/>
              </a:rPr>
              <a:t> e filmar</a:t>
            </a:r>
            <a:r>
              <a:rPr lang="pt-PT" sz="2400" dirty="0" smtClean="0">
                <a:solidFill>
                  <a:schemeClr val="tx2"/>
                </a:solidFill>
                <a:latin typeface="+mj-lt"/>
                <a:cs typeface="+mn-cs"/>
              </a:rPr>
              <a:t> por toda a parte</a:t>
            </a:r>
          </a:p>
          <a:p>
            <a:pPr marL="180000" indent="-2667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tabLst>
                <a:tab pos="2236788" algn="l"/>
                <a:tab pos="3952875" algn="l"/>
                <a:tab pos="5740400" algn="l"/>
              </a:tabLst>
              <a:defRPr/>
            </a:pPr>
            <a:r>
              <a:rPr lang="pt-PT" sz="2400" dirty="0" smtClean="0">
                <a:solidFill>
                  <a:schemeClr val="tx2"/>
                </a:solidFill>
                <a:latin typeface="+mj-lt"/>
                <a:cs typeface="+mn-cs"/>
              </a:rPr>
              <a:t>A </a:t>
            </a:r>
            <a:r>
              <a:rPr lang="pt-PT" sz="2400" b="1" dirty="0" smtClean="0">
                <a:solidFill>
                  <a:schemeClr val="tx2"/>
                </a:solidFill>
                <a:latin typeface="+mj-lt"/>
                <a:cs typeface="+mn-cs"/>
              </a:rPr>
              <a:t>exposição </a:t>
            </a:r>
            <a:r>
              <a:rPr lang="pt-PT" sz="2400" b="1" dirty="0" err="1" smtClean="0">
                <a:solidFill>
                  <a:schemeClr val="tx2"/>
                </a:solidFill>
                <a:latin typeface="+mj-lt"/>
                <a:cs typeface="+mn-cs"/>
              </a:rPr>
              <a:t>Microcosm</a:t>
            </a:r>
            <a:r>
              <a:rPr lang="pt-PT" sz="2400" dirty="0" smtClean="0">
                <a:solidFill>
                  <a:schemeClr val="tx2"/>
                </a:solidFill>
                <a:latin typeface="+mj-lt"/>
                <a:cs typeface="+mn-cs"/>
              </a:rPr>
              <a:t> está acessível livremente das 9 às 17h</a:t>
            </a:r>
          </a:p>
          <a:p>
            <a:pPr marL="180000" indent="-2667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tabLst>
                <a:tab pos="2236788" algn="l"/>
                <a:tab pos="3952875" algn="l"/>
                <a:tab pos="5740400" algn="l"/>
              </a:tabLst>
              <a:defRPr/>
            </a:pPr>
            <a:r>
              <a:rPr lang="pt-PT" sz="2400" dirty="0" smtClean="0">
                <a:solidFill>
                  <a:schemeClr val="tx2"/>
                </a:solidFill>
                <a:latin typeface="+mj-lt"/>
                <a:cs typeface="+mn-cs"/>
              </a:rPr>
              <a:t>O </a:t>
            </a:r>
            <a:r>
              <a:rPr lang="pt-PT" sz="2400" b="1" dirty="0" smtClean="0">
                <a:solidFill>
                  <a:schemeClr val="tx2"/>
                </a:solidFill>
                <a:latin typeface="+mj-lt"/>
                <a:cs typeface="+mn-cs"/>
              </a:rPr>
              <a:t>CERN </a:t>
            </a:r>
            <a:r>
              <a:rPr lang="pt-PT" sz="2400" b="1" dirty="0" err="1" smtClean="0">
                <a:solidFill>
                  <a:schemeClr val="tx2"/>
                </a:solidFill>
                <a:latin typeface="+mj-lt"/>
                <a:cs typeface="+mn-cs"/>
              </a:rPr>
              <a:t>Shop</a:t>
            </a:r>
            <a:r>
              <a:rPr lang="pt-PT" sz="2400" dirty="0" smtClean="0">
                <a:solidFill>
                  <a:schemeClr val="tx2"/>
                </a:solidFill>
                <a:latin typeface="+mj-lt"/>
                <a:cs typeface="+mn-cs"/>
              </a:rPr>
              <a:t> recebe-o das 11 às 17h (</a:t>
            </a:r>
            <a:r>
              <a:rPr lang="pt-PT" sz="2400" dirty="0" err="1" smtClean="0">
                <a:solidFill>
                  <a:schemeClr val="tx2"/>
                </a:solidFill>
                <a:latin typeface="+mj-lt"/>
                <a:cs typeface="+mn-cs"/>
              </a:rPr>
              <a:t>Recepção</a:t>
            </a:r>
            <a:r>
              <a:rPr lang="pt-PT" sz="2400" dirty="0" smtClean="0">
                <a:solidFill>
                  <a:schemeClr val="tx2"/>
                </a:solidFill>
                <a:latin typeface="+mj-lt"/>
                <a:cs typeface="+mn-cs"/>
              </a:rPr>
              <a:t> do CERN)</a:t>
            </a:r>
          </a:p>
          <a:p>
            <a:pPr marL="180000" indent="-2667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tabLst>
                <a:tab pos="2236788" algn="l"/>
                <a:tab pos="3952875" algn="l"/>
                <a:tab pos="5740400" algn="l"/>
              </a:tabLst>
              <a:defRPr/>
            </a:pPr>
            <a:r>
              <a:rPr lang="pt-PT" sz="2400" b="1" dirty="0" smtClean="0">
                <a:solidFill>
                  <a:schemeClr val="tx2"/>
                </a:solidFill>
                <a:latin typeface="+mj-lt"/>
              </a:rPr>
              <a:t>Toilettes </a:t>
            </a:r>
            <a:r>
              <a:rPr lang="pt-PT" sz="2400" dirty="0" smtClean="0">
                <a:solidFill>
                  <a:schemeClr val="tx2"/>
                </a:solidFill>
                <a:latin typeface="+mj-lt"/>
              </a:rPr>
              <a:t>perto da entrada do </a:t>
            </a:r>
            <a:r>
              <a:rPr lang="pt-PT" sz="2400" dirty="0" err="1" smtClean="0">
                <a:solidFill>
                  <a:schemeClr val="tx2"/>
                </a:solidFill>
                <a:latin typeface="+mj-lt"/>
              </a:rPr>
              <a:t>Microcosm</a:t>
            </a:r>
            <a:endParaRPr lang="pt-PT" sz="2400" dirty="0" smtClean="0">
              <a:solidFill>
                <a:schemeClr val="tx2"/>
              </a:solidFill>
              <a:latin typeface="+mj-lt"/>
            </a:endParaRPr>
          </a:p>
          <a:p>
            <a:pPr marL="180000" indent="-2667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tabLst>
                <a:tab pos="2236788" algn="l"/>
                <a:tab pos="3952875" algn="l"/>
                <a:tab pos="5740400" algn="l"/>
              </a:tabLst>
              <a:defRPr/>
            </a:pPr>
            <a:endParaRPr lang="pt-PT" sz="2400" dirty="0">
              <a:solidFill>
                <a:schemeClr val="tx2"/>
              </a:solidFill>
              <a:latin typeface="+mn-lt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0928B86E-B1E4-40BE-93BD-AA12CC0BEDE2}" type="slidenum">
              <a:rPr lang="pt-PT" altLang="en-US" sz="1000" smtClean="0">
                <a:solidFill>
                  <a:schemeClr val="bg1"/>
                </a:solidFill>
                <a:latin typeface="Verdana" panose="020B0604030504040204" pitchFamily="34" charset="0"/>
              </a:rPr>
              <a:pPr/>
              <a:t>20</a:t>
            </a:fld>
            <a:endParaRPr lang="pt-PT" altLang="en-US" sz="1000" dirty="0">
              <a:solidFill>
                <a:schemeClr val="bg1"/>
              </a:solidFill>
              <a:latin typeface="Verdana" panose="020B0604030504040204" pitchFamily="34" charset="0"/>
            </a:endParaRPr>
          </a:p>
        </p:txBody>
      </p:sp>
      <p:pic>
        <p:nvPicPr>
          <p:cNvPr id="8195" name="Picture 2" descr="9906026_0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0" r="2739" b="6764"/>
          <a:stretch>
            <a:fillRect/>
          </a:stretch>
        </p:blipFill>
        <p:spPr bwMode="auto">
          <a:xfrm>
            <a:off x="0" y="2438400"/>
            <a:ext cx="52578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6" name="Text Box 4"/>
          <p:cNvSpPr txBox="1">
            <a:spLocks noChangeArrowheads="1"/>
          </p:cNvSpPr>
          <p:nvPr/>
        </p:nvSpPr>
        <p:spPr bwMode="auto">
          <a:xfrm>
            <a:off x="228600" y="990600"/>
            <a:ext cx="8610600" cy="1311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110000"/>
              </a:lnSpc>
            </a:pPr>
            <a:r>
              <a:rPr lang="pt-PT" altLang="en-US" dirty="0" smtClean="0">
                <a:latin typeface="Verdana" panose="020B0604030504040204" pitchFamily="34" charset="0"/>
              </a:rPr>
              <a:t>"</a:t>
            </a:r>
            <a:r>
              <a:rPr lang="pt-PT" altLang="en-US" dirty="0" err="1" smtClean="0">
                <a:latin typeface="Verdana" panose="020B0604030504040204" pitchFamily="34" charset="0"/>
              </a:rPr>
              <a:t>Large</a:t>
            </a:r>
            <a:r>
              <a:rPr lang="pt-PT" altLang="en-US" dirty="0" smtClean="0">
                <a:latin typeface="Verdana" panose="020B0604030504040204" pitchFamily="34" charset="0"/>
              </a:rPr>
              <a:t> </a:t>
            </a:r>
            <a:r>
              <a:rPr lang="pt-PT" altLang="en-US" dirty="0" err="1" smtClean="0">
                <a:latin typeface="Verdana" panose="020B0604030504040204" pitchFamily="34" charset="0"/>
              </a:rPr>
              <a:t>Hadron</a:t>
            </a:r>
            <a:r>
              <a:rPr lang="pt-PT" altLang="en-US" dirty="0" smtClean="0">
                <a:latin typeface="Verdana" panose="020B0604030504040204" pitchFamily="34" charset="0"/>
              </a:rPr>
              <a:t> </a:t>
            </a:r>
            <a:r>
              <a:rPr lang="pt-PT" altLang="en-US" dirty="0" err="1" smtClean="0">
                <a:latin typeface="Verdana" panose="020B0604030504040204" pitchFamily="34" charset="0"/>
              </a:rPr>
              <a:t>Collider</a:t>
            </a:r>
            <a:r>
              <a:rPr lang="pt-PT" altLang="en-US" dirty="0" smtClean="0">
                <a:latin typeface="Verdana" panose="020B0604030504040204" pitchFamily="34" charset="0"/>
              </a:rPr>
              <a:t>" (LHC): o acelerador de partículas mais potente do mundo, para estudar as propriedades das partículas.</a:t>
            </a:r>
            <a:endParaRPr lang="pt-PT" altLang="en-US" dirty="0">
              <a:latin typeface="Verdana" panose="020B0604030504040204" pitchFamily="34" charset="0"/>
            </a:endParaRPr>
          </a:p>
        </p:txBody>
      </p:sp>
      <p:sp>
        <p:nvSpPr>
          <p:cNvPr id="8197" name="Text Box 5"/>
          <p:cNvSpPr txBox="1">
            <a:spLocks noChangeArrowheads="1"/>
          </p:cNvSpPr>
          <p:nvPr/>
        </p:nvSpPr>
        <p:spPr bwMode="auto">
          <a:xfrm>
            <a:off x="5410200" y="2514600"/>
            <a:ext cx="3581400" cy="4081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79388" indent="-179388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120000"/>
              </a:lnSpc>
              <a:buFontTx/>
              <a:buChar char="•"/>
            </a:pPr>
            <a:r>
              <a:rPr lang="pt-PT" altLang="en-US" sz="1800" dirty="0" smtClean="0">
                <a:latin typeface="Verdana" panose="020B0604030504040204" pitchFamily="34" charset="0"/>
              </a:rPr>
              <a:t>Quatro </a:t>
            </a:r>
            <a:r>
              <a:rPr lang="pt-PT" altLang="en-US" sz="1800" dirty="0">
                <a:solidFill>
                  <a:srgbClr val="FF8000"/>
                </a:solidFill>
                <a:latin typeface="Verdana" panose="020B0604030504040204" pitchFamily="34" charset="0"/>
              </a:rPr>
              <a:t>enormes</a:t>
            </a:r>
            <a:r>
              <a:rPr lang="pt-PT" altLang="en-US" sz="1800" dirty="0">
                <a:latin typeface="Verdana" panose="020B0604030504040204" pitchFamily="34" charset="0"/>
              </a:rPr>
              <a:t> </a:t>
            </a:r>
            <a:r>
              <a:rPr lang="pt-PT" altLang="en-US" sz="1800" dirty="0" smtClean="0">
                <a:solidFill>
                  <a:srgbClr val="FF8000"/>
                </a:solidFill>
                <a:latin typeface="Verdana" panose="020B0604030504040204" pitchFamily="34" charset="0"/>
              </a:rPr>
              <a:t>cavernas subterrâneas </a:t>
            </a:r>
            <a:r>
              <a:rPr lang="pt-PT" altLang="en-US" sz="1800" dirty="0" smtClean="0">
                <a:latin typeface="Verdana" panose="020B0604030504040204" pitchFamily="34" charset="0"/>
              </a:rPr>
              <a:t>para </a:t>
            </a:r>
            <a:r>
              <a:rPr lang="pt-PT" altLang="en-US" sz="1800" dirty="0">
                <a:latin typeface="Verdana" panose="020B0604030504040204" pitchFamily="34" charset="0"/>
              </a:rPr>
              <a:t>o</a:t>
            </a:r>
            <a:r>
              <a:rPr lang="pt-PT" altLang="en-US" sz="1800" dirty="0" smtClean="0">
                <a:latin typeface="Verdana" panose="020B0604030504040204" pitchFamily="34" charset="0"/>
              </a:rPr>
              <a:t>s </a:t>
            </a:r>
            <a:r>
              <a:rPr lang="pt-PT" altLang="en-US" sz="1800" dirty="0" err="1" smtClean="0">
                <a:latin typeface="Verdana" panose="020B0604030504040204" pitchFamily="34" charset="0"/>
              </a:rPr>
              <a:t>detectores</a:t>
            </a:r>
            <a:r>
              <a:rPr lang="pt-PT" altLang="en-US" sz="1800" dirty="0" smtClean="0">
                <a:latin typeface="Verdana" panose="020B0604030504040204" pitchFamily="34" charset="0"/>
              </a:rPr>
              <a:t>.</a:t>
            </a:r>
          </a:p>
          <a:p>
            <a:pPr>
              <a:lnSpc>
                <a:spcPct val="120000"/>
              </a:lnSpc>
              <a:buFontTx/>
              <a:buChar char="•"/>
            </a:pPr>
            <a:r>
              <a:rPr lang="pt-PT" altLang="en-US" sz="1800" dirty="0" smtClean="0">
                <a:latin typeface="Verdana" panose="020B0604030504040204" pitchFamily="34" charset="0"/>
              </a:rPr>
              <a:t>O acelerador que produz </a:t>
            </a:r>
            <a:r>
              <a:rPr lang="pt-PT" altLang="en-US" sz="1800" dirty="0" smtClean="0">
                <a:solidFill>
                  <a:srgbClr val="FF8000"/>
                </a:solidFill>
                <a:latin typeface="Verdana" panose="020B0604030504040204" pitchFamily="34" charset="0"/>
              </a:rPr>
              <a:t>a maior energia de movimento</a:t>
            </a:r>
            <a:r>
              <a:rPr lang="pt-PT" altLang="en-US" sz="1800" dirty="0" smtClean="0">
                <a:latin typeface="Verdana" panose="020B0604030504040204" pitchFamily="34" charset="0"/>
              </a:rPr>
              <a:t> </a:t>
            </a:r>
            <a:r>
              <a:rPr lang="pt-PT" altLang="en-US" sz="1800" smtClean="0">
                <a:latin typeface="Verdana" panose="020B0604030504040204" pitchFamily="34" charset="0"/>
              </a:rPr>
              <a:t>no mundo</a:t>
            </a:r>
            <a:r>
              <a:rPr lang="pt-PT" altLang="en-US" sz="1800" dirty="0" smtClean="0">
                <a:latin typeface="Verdana" panose="020B0604030504040204" pitchFamily="34" charset="0"/>
              </a:rPr>
              <a:t>.</a:t>
            </a:r>
          </a:p>
          <a:p>
            <a:pPr>
              <a:lnSpc>
                <a:spcPct val="120000"/>
              </a:lnSpc>
              <a:buFontTx/>
              <a:buChar char="•"/>
            </a:pPr>
            <a:r>
              <a:rPr lang="pt-PT" altLang="en-US" sz="1800" dirty="0" smtClean="0">
                <a:latin typeface="Verdana" panose="020B0604030504040204" pitchFamily="34" charset="0"/>
              </a:rPr>
              <a:t>Os </a:t>
            </a:r>
            <a:r>
              <a:rPr lang="pt-PT" altLang="en-US" sz="1800" dirty="0" smtClean="0">
                <a:solidFill>
                  <a:srgbClr val="FF8000"/>
                </a:solidFill>
                <a:latin typeface="Verdana" panose="020B0604030504040204" pitchFamily="34" charset="0"/>
              </a:rPr>
              <a:t>feixes mais intensos </a:t>
            </a:r>
            <a:r>
              <a:rPr lang="pt-PT" altLang="en-US" sz="1800" dirty="0" smtClean="0">
                <a:latin typeface="Verdana" panose="020B0604030504040204" pitchFamily="34" charset="0"/>
              </a:rPr>
              <a:t>para a colisão de partículas.</a:t>
            </a:r>
          </a:p>
          <a:p>
            <a:pPr>
              <a:lnSpc>
                <a:spcPct val="120000"/>
              </a:lnSpc>
              <a:buFontTx/>
              <a:buChar char="•"/>
            </a:pPr>
            <a:r>
              <a:rPr lang="pt-PT" altLang="en-US" sz="1800" dirty="0" smtClean="0">
                <a:latin typeface="Verdana" panose="020B0604030504040204" pitchFamily="34" charset="0"/>
              </a:rPr>
              <a:t>O LHC funciona a uma temperatura </a:t>
            </a:r>
            <a:r>
              <a:rPr lang="pt-PT" altLang="en-US" sz="1800" dirty="0" smtClean="0">
                <a:solidFill>
                  <a:srgbClr val="FF8000"/>
                </a:solidFill>
                <a:latin typeface="Verdana" panose="020B0604030504040204" pitchFamily="34" charset="0"/>
              </a:rPr>
              <a:t>inferior à do cosmos</a:t>
            </a:r>
            <a:r>
              <a:rPr lang="pt-PT" altLang="en-US" sz="1800" dirty="0" smtClean="0">
                <a:latin typeface="Verdana" panose="020B0604030504040204" pitchFamily="34" charset="0"/>
              </a:rPr>
              <a:t>.</a:t>
            </a:r>
            <a:endParaRPr lang="pt-PT" altLang="en-US" sz="1800" dirty="0">
              <a:latin typeface="Verdana" panose="020B0604030504040204" pitchFamily="34" charset="0"/>
            </a:endParaRPr>
          </a:p>
        </p:txBody>
      </p:sp>
      <p:sp>
        <p:nvSpPr>
          <p:cNvPr id="8198" name="Rectangle 12"/>
          <p:cNvSpPr>
            <a:spLocks noGrp="1" noChangeArrowheads="1"/>
          </p:cNvSpPr>
          <p:nvPr>
            <p:ph type="title"/>
          </p:nvPr>
        </p:nvSpPr>
        <p:spPr>
          <a:xfrm>
            <a:off x="2743200" y="228600"/>
            <a:ext cx="6248400" cy="533400"/>
          </a:xfrm>
        </p:spPr>
        <p:txBody>
          <a:bodyPr/>
          <a:lstStyle/>
          <a:p>
            <a:pPr eaLnBrk="1" hangingPunct="1"/>
            <a:r>
              <a:rPr lang="pt-PT" altLang="en-US" sz="2000" dirty="0" err="1" smtClean="0">
                <a:ea typeface="ＭＳ Ｐゴシック" panose="020B0600070205080204" pitchFamily="34" charset="-128"/>
              </a:rPr>
              <a:t>Le</a:t>
            </a:r>
            <a:r>
              <a:rPr lang="pt-PT" altLang="en-US" sz="2000" dirty="0" smtClean="0">
                <a:ea typeface="ＭＳ Ｐゴシック" panose="020B0600070205080204" pitchFamily="34" charset="-128"/>
              </a:rPr>
              <a:t> </a:t>
            </a:r>
            <a:r>
              <a:rPr lang="pt-PT" altLang="en-US" sz="2000" dirty="0" err="1" smtClean="0">
                <a:ea typeface="ＭＳ Ｐゴシック" panose="020B0600070205080204" pitchFamily="34" charset="-128"/>
              </a:rPr>
              <a:t>mandat</a:t>
            </a:r>
            <a:r>
              <a:rPr lang="pt-PT" altLang="en-US" sz="2000" dirty="0" smtClean="0">
                <a:ea typeface="ＭＳ Ｐゴシック" panose="020B0600070205080204" pitchFamily="34" charset="-128"/>
              </a:rPr>
              <a:t> </a:t>
            </a:r>
            <a:r>
              <a:rPr lang="pt-PT" altLang="en-US" sz="2000" dirty="0" err="1" smtClean="0">
                <a:ea typeface="ＭＳ Ｐゴシック" panose="020B0600070205080204" pitchFamily="34" charset="-128"/>
              </a:rPr>
              <a:t>du</a:t>
            </a:r>
            <a:r>
              <a:rPr lang="pt-PT" altLang="en-US" sz="2000" dirty="0" smtClean="0">
                <a:ea typeface="ＭＳ Ｐゴシック" panose="020B0600070205080204" pitchFamily="34" charset="-128"/>
              </a:rPr>
              <a:t> CERN</a:t>
            </a:r>
            <a:br>
              <a:rPr lang="pt-PT" altLang="en-US" sz="2000" dirty="0" smtClean="0">
                <a:ea typeface="ＭＳ Ｐゴシック" panose="020B0600070205080204" pitchFamily="34" charset="-128"/>
              </a:rPr>
            </a:br>
            <a:r>
              <a:rPr lang="pt-PT" altLang="en-US" sz="2000" dirty="0" err="1" smtClean="0">
                <a:ea typeface="ＭＳ Ｐゴシック" panose="020B0600070205080204" pitchFamily="34" charset="-128"/>
              </a:rPr>
              <a:t>Construire</a:t>
            </a:r>
            <a:r>
              <a:rPr lang="pt-PT" altLang="en-US" sz="2000" dirty="0" smtClean="0">
                <a:ea typeface="ＭＳ Ｐゴシック" panose="020B0600070205080204" pitchFamily="34" charset="-128"/>
              </a:rPr>
              <a:t> </a:t>
            </a:r>
            <a:r>
              <a:rPr lang="pt-PT" altLang="en-US" sz="2000" dirty="0" err="1" smtClean="0">
                <a:ea typeface="ＭＳ Ｐゴシック" panose="020B0600070205080204" pitchFamily="34" charset="-128"/>
              </a:rPr>
              <a:t>des</a:t>
            </a:r>
            <a:r>
              <a:rPr lang="pt-PT" altLang="en-US" sz="2000" dirty="0" smtClean="0">
                <a:ea typeface="ＭＳ Ｐゴシック" panose="020B0600070205080204" pitchFamily="34" charset="-128"/>
              </a:rPr>
              <a:t> </a:t>
            </a:r>
            <a:r>
              <a:rPr lang="pt-PT" altLang="en-US" sz="2000" dirty="0" err="1" smtClean="0">
                <a:ea typeface="ＭＳ Ｐゴシック" panose="020B0600070205080204" pitchFamily="34" charset="-128"/>
              </a:rPr>
              <a:t>accélérateurs</a:t>
            </a:r>
            <a:r>
              <a:rPr lang="pt-PT" altLang="en-US" sz="2000" dirty="0" smtClean="0">
                <a:ea typeface="ＭＳ Ｐゴシック" panose="020B0600070205080204" pitchFamily="34" charset="-128"/>
              </a:rPr>
              <a:t> de </a:t>
            </a:r>
            <a:r>
              <a:rPr lang="pt-PT" altLang="en-US" sz="2000" dirty="0" err="1" smtClean="0">
                <a:ea typeface="ＭＳ Ｐゴシック" panose="020B0600070205080204" pitchFamily="34" charset="-128"/>
              </a:rPr>
              <a:t>particules</a:t>
            </a:r>
            <a:endParaRPr lang="pt-PT" altLang="en-US" sz="2000" dirty="0" smtClean="0">
              <a:ea typeface="ＭＳ Ｐゴシック" panose="020B0600070205080204" pitchFamily="34" charset="-128"/>
            </a:endParaRPr>
          </a:p>
        </p:txBody>
      </p:sp>
      <p:sp>
        <p:nvSpPr>
          <p:cNvPr id="22541" name="Oval 13"/>
          <p:cNvSpPr>
            <a:spLocks noChangeArrowheads="1"/>
          </p:cNvSpPr>
          <p:nvPr/>
        </p:nvSpPr>
        <p:spPr bwMode="auto">
          <a:xfrm>
            <a:off x="1066800" y="4699000"/>
            <a:ext cx="609600" cy="355600"/>
          </a:xfrm>
          <a:prstGeom prst="ellipse">
            <a:avLst/>
          </a:prstGeom>
          <a:noFill/>
          <a:ln w="571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endParaRPr lang="pt-PT" altLang="en-US" dirty="0">
              <a:solidFill>
                <a:srgbClr val="FF9900"/>
              </a:solidFill>
            </a:endParaRPr>
          </a:p>
        </p:txBody>
      </p:sp>
      <p:sp>
        <p:nvSpPr>
          <p:cNvPr id="22542" name="Oval 14"/>
          <p:cNvSpPr>
            <a:spLocks noChangeArrowheads="1"/>
          </p:cNvSpPr>
          <p:nvPr/>
        </p:nvSpPr>
        <p:spPr bwMode="auto">
          <a:xfrm>
            <a:off x="2019300" y="4025900"/>
            <a:ext cx="609600" cy="355600"/>
          </a:xfrm>
          <a:prstGeom prst="ellipse">
            <a:avLst/>
          </a:prstGeom>
          <a:noFill/>
          <a:ln w="571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endParaRPr lang="pt-PT" altLang="en-US" dirty="0">
              <a:solidFill>
                <a:srgbClr val="FF9900"/>
              </a:solidFill>
            </a:endParaRPr>
          </a:p>
        </p:txBody>
      </p:sp>
      <p:sp>
        <p:nvSpPr>
          <p:cNvPr id="22543" name="Oval 15"/>
          <p:cNvSpPr>
            <a:spLocks noChangeArrowheads="1"/>
          </p:cNvSpPr>
          <p:nvPr/>
        </p:nvSpPr>
        <p:spPr bwMode="auto">
          <a:xfrm>
            <a:off x="3175000" y="4184650"/>
            <a:ext cx="609600" cy="355600"/>
          </a:xfrm>
          <a:prstGeom prst="ellipse">
            <a:avLst/>
          </a:prstGeom>
          <a:noFill/>
          <a:ln w="571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endParaRPr lang="pt-PT" altLang="en-US" dirty="0">
              <a:solidFill>
                <a:srgbClr val="FF9900"/>
              </a:solidFill>
            </a:endParaRPr>
          </a:p>
        </p:txBody>
      </p:sp>
      <p:sp>
        <p:nvSpPr>
          <p:cNvPr id="22544" name="Oval 16"/>
          <p:cNvSpPr>
            <a:spLocks noChangeArrowheads="1"/>
          </p:cNvSpPr>
          <p:nvPr/>
        </p:nvSpPr>
        <p:spPr bwMode="auto">
          <a:xfrm>
            <a:off x="4083050" y="4197350"/>
            <a:ext cx="609600" cy="355600"/>
          </a:xfrm>
          <a:prstGeom prst="ellipse">
            <a:avLst/>
          </a:prstGeom>
          <a:noFill/>
          <a:ln w="571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endParaRPr lang="pt-PT" altLang="en-US" dirty="0">
              <a:solidFill>
                <a:srgbClr val="FF9900"/>
              </a:solidFill>
            </a:endParaRPr>
          </a:p>
        </p:txBody>
      </p:sp>
      <p:sp>
        <p:nvSpPr>
          <p:cNvPr id="22545" name="Freeform 17"/>
          <p:cNvSpPr>
            <a:spLocks/>
          </p:cNvSpPr>
          <p:nvPr/>
        </p:nvSpPr>
        <p:spPr bwMode="auto">
          <a:xfrm>
            <a:off x="1217613" y="5029200"/>
            <a:ext cx="268287" cy="1066800"/>
          </a:xfrm>
          <a:custGeom>
            <a:avLst/>
            <a:gdLst>
              <a:gd name="T0" fmla="*/ 63002995 w 169"/>
              <a:gd name="T1" fmla="*/ 0 h 672"/>
              <a:gd name="T2" fmla="*/ 60483637 w 169"/>
              <a:gd name="T3" fmla="*/ 975301263 h 672"/>
              <a:gd name="T4" fmla="*/ 425904819 w 169"/>
              <a:gd name="T5" fmla="*/ 1693545000 h 672"/>
              <a:gd name="T6" fmla="*/ 0 60000 65536"/>
              <a:gd name="T7" fmla="*/ 0 60000 65536"/>
              <a:gd name="T8" fmla="*/ 0 60000 65536"/>
              <a:gd name="T9" fmla="*/ 0 w 169"/>
              <a:gd name="T10" fmla="*/ 0 h 672"/>
              <a:gd name="T11" fmla="*/ 169 w 169"/>
              <a:gd name="T12" fmla="*/ 672 h 67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69" h="672">
                <a:moveTo>
                  <a:pt x="25" y="0"/>
                </a:moveTo>
                <a:cubicBezTo>
                  <a:pt x="25" y="64"/>
                  <a:pt x="0" y="275"/>
                  <a:pt x="24" y="387"/>
                </a:cubicBezTo>
                <a:cubicBezTo>
                  <a:pt x="48" y="499"/>
                  <a:pt x="139" y="613"/>
                  <a:pt x="169" y="672"/>
                </a:cubicBezTo>
              </a:path>
            </a:pathLst>
          </a:custGeom>
          <a:noFill/>
          <a:ln w="57150">
            <a:solidFill>
              <a:schemeClr val="accent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pt-PT" dirty="0"/>
          </a:p>
        </p:txBody>
      </p:sp>
      <p:sp>
        <p:nvSpPr>
          <p:cNvPr id="22546" name="Freeform 18"/>
          <p:cNvSpPr>
            <a:spLocks/>
          </p:cNvSpPr>
          <p:nvPr/>
        </p:nvSpPr>
        <p:spPr bwMode="auto">
          <a:xfrm flipH="1">
            <a:off x="2133600" y="4343400"/>
            <a:ext cx="268288" cy="914400"/>
          </a:xfrm>
          <a:custGeom>
            <a:avLst/>
            <a:gdLst>
              <a:gd name="T0" fmla="*/ 63004817 w 169"/>
              <a:gd name="T1" fmla="*/ 0 h 672"/>
              <a:gd name="T2" fmla="*/ 60483863 w 169"/>
              <a:gd name="T3" fmla="*/ 716546700 h 672"/>
              <a:gd name="T4" fmla="*/ 425907994 w 169"/>
              <a:gd name="T5" fmla="*/ 1244237143 h 672"/>
              <a:gd name="T6" fmla="*/ 0 60000 65536"/>
              <a:gd name="T7" fmla="*/ 0 60000 65536"/>
              <a:gd name="T8" fmla="*/ 0 60000 65536"/>
              <a:gd name="T9" fmla="*/ 0 w 169"/>
              <a:gd name="T10" fmla="*/ 0 h 672"/>
              <a:gd name="T11" fmla="*/ 169 w 169"/>
              <a:gd name="T12" fmla="*/ 672 h 67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69" h="672">
                <a:moveTo>
                  <a:pt x="25" y="0"/>
                </a:moveTo>
                <a:cubicBezTo>
                  <a:pt x="25" y="64"/>
                  <a:pt x="0" y="275"/>
                  <a:pt x="24" y="387"/>
                </a:cubicBezTo>
                <a:cubicBezTo>
                  <a:pt x="48" y="499"/>
                  <a:pt x="139" y="613"/>
                  <a:pt x="169" y="672"/>
                </a:cubicBezTo>
              </a:path>
            </a:pathLst>
          </a:custGeom>
          <a:noFill/>
          <a:ln w="57150">
            <a:solidFill>
              <a:schemeClr val="accent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pt-PT" dirty="0"/>
          </a:p>
        </p:txBody>
      </p:sp>
      <p:sp>
        <p:nvSpPr>
          <p:cNvPr id="22547" name="Freeform 19"/>
          <p:cNvSpPr>
            <a:spLocks/>
          </p:cNvSpPr>
          <p:nvPr/>
        </p:nvSpPr>
        <p:spPr bwMode="auto">
          <a:xfrm flipH="1">
            <a:off x="3289300" y="4540250"/>
            <a:ext cx="268288" cy="736600"/>
          </a:xfrm>
          <a:custGeom>
            <a:avLst/>
            <a:gdLst>
              <a:gd name="T0" fmla="*/ 63004817 w 169"/>
              <a:gd name="T1" fmla="*/ 0 h 672"/>
              <a:gd name="T2" fmla="*/ 60483863 w 169"/>
              <a:gd name="T3" fmla="*/ 464982038 h 672"/>
              <a:gd name="T4" fmla="*/ 425907994 w 169"/>
              <a:gd name="T5" fmla="*/ 807410060 h 672"/>
              <a:gd name="T6" fmla="*/ 0 60000 65536"/>
              <a:gd name="T7" fmla="*/ 0 60000 65536"/>
              <a:gd name="T8" fmla="*/ 0 60000 65536"/>
              <a:gd name="T9" fmla="*/ 0 w 169"/>
              <a:gd name="T10" fmla="*/ 0 h 672"/>
              <a:gd name="T11" fmla="*/ 169 w 169"/>
              <a:gd name="T12" fmla="*/ 672 h 67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69" h="672">
                <a:moveTo>
                  <a:pt x="25" y="0"/>
                </a:moveTo>
                <a:cubicBezTo>
                  <a:pt x="25" y="64"/>
                  <a:pt x="0" y="275"/>
                  <a:pt x="24" y="387"/>
                </a:cubicBezTo>
                <a:cubicBezTo>
                  <a:pt x="48" y="499"/>
                  <a:pt x="139" y="613"/>
                  <a:pt x="169" y="672"/>
                </a:cubicBezTo>
              </a:path>
            </a:pathLst>
          </a:custGeom>
          <a:noFill/>
          <a:ln w="57150">
            <a:solidFill>
              <a:schemeClr val="accent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pt-PT" dirty="0"/>
          </a:p>
        </p:txBody>
      </p:sp>
      <p:sp>
        <p:nvSpPr>
          <p:cNvPr id="22548" name="Freeform 20"/>
          <p:cNvSpPr>
            <a:spLocks/>
          </p:cNvSpPr>
          <p:nvPr/>
        </p:nvSpPr>
        <p:spPr bwMode="auto">
          <a:xfrm flipH="1">
            <a:off x="4267200" y="4572000"/>
            <a:ext cx="268288" cy="914400"/>
          </a:xfrm>
          <a:custGeom>
            <a:avLst/>
            <a:gdLst>
              <a:gd name="T0" fmla="*/ 63004817 w 169"/>
              <a:gd name="T1" fmla="*/ 0 h 672"/>
              <a:gd name="T2" fmla="*/ 60483863 w 169"/>
              <a:gd name="T3" fmla="*/ 716546700 h 672"/>
              <a:gd name="T4" fmla="*/ 425907994 w 169"/>
              <a:gd name="T5" fmla="*/ 1244237143 h 672"/>
              <a:gd name="T6" fmla="*/ 0 60000 65536"/>
              <a:gd name="T7" fmla="*/ 0 60000 65536"/>
              <a:gd name="T8" fmla="*/ 0 60000 65536"/>
              <a:gd name="T9" fmla="*/ 0 w 169"/>
              <a:gd name="T10" fmla="*/ 0 h 672"/>
              <a:gd name="T11" fmla="*/ 169 w 169"/>
              <a:gd name="T12" fmla="*/ 672 h 67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69" h="672">
                <a:moveTo>
                  <a:pt x="25" y="0"/>
                </a:moveTo>
                <a:cubicBezTo>
                  <a:pt x="25" y="64"/>
                  <a:pt x="0" y="275"/>
                  <a:pt x="24" y="387"/>
                </a:cubicBezTo>
                <a:cubicBezTo>
                  <a:pt x="48" y="499"/>
                  <a:pt x="139" y="613"/>
                  <a:pt x="169" y="672"/>
                </a:cubicBezTo>
              </a:path>
            </a:pathLst>
          </a:custGeom>
          <a:noFill/>
          <a:ln w="57150">
            <a:solidFill>
              <a:schemeClr val="accent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pt-PT" dirty="0"/>
          </a:p>
        </p:txBody>
      </p:sp>
      <p:sp>
        <p:nvSpPr>
          <p:cNvPr id="22549" name="Text Box 21"/>
          <p:cNvSpPr txBox="1">
            <a:spLocks noChangeArrowheads="1"/>
          </p:cNvSpPr>
          <p:nvPr/>
        </p:nvSpPr>
        <p:spPr bwMode="auto">
          <a:xfrm>
            <a:off x="2153235" y="6467415"/>
            <a:ext cx="331212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pt-PT" altLang="en-US" sz="2000" dirty="0" smtClean="0">
                <a:solidFill>
                  <a:schemeClr val="accent1"/>
                </a:solidFill>
                <a:latin typeface="Verdana" panose="020B0604030504040204" pitchFamily="34" charset="0"/>
              </a:rPr>
              <a:t>100 m de profundidade</a:t>
            </a:r>
            <a:endParaRPr lang="pt-PT" altLang="en-US" sz="2000" dirty="0">
              <a:solidFill>
                <a:schemeClr val="accent1"/>
              </a:solidFill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2547722"/>
      </p:ext>
    </p:extLst>
  </p:cSld>
  <p:clrMapOvr>
    <a:masterClrMapping/>
  </p:clrMapOvr>
  <p:transition advTm="71152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2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25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25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25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25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2000"/>
                                        <p:tgtEl>
                                          <p:spTgt spid="225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2000"/>
                                        <p:tgtEl>
                                          <p:spTgt spid="225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2000"/>
                                        <p:tgtEl>
                                          <p:spTgt spid="225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2000"/>
                                        <p:tgtEl>
                                          <p:spTgt spid="225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41" grpId="0" animBg="1"/>
      <p:bldP spid="22542" grpId="0" animBg="1"/>
      <p:bldP spid="22543" grpId="0" animBg="1"/>
      <p:bldP spid="22544" grpId="0" animBg="1"/>
      <p:bldP spid="22545" grpId="0" animBg="1"/>
      <p:bldP spid="22546" grpId="0" animBg="1"/>
      <p:bldP spid="22547" grpId="0" animBg="1"/>
      <p:bldP spid="22548" grpId="0" animBg="1"/>
      <p:bldP spid="2254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>
          <a:xfrm>
            <a:off x="457200" y="928688"/>
            <a:ext cx="8229600" cy="642937"/>
          </a:xfrm>
        </p:spPr>
        <p:txBody>
          <a:bodyPr/>
          <a:lstStyle/>
          <a:p>
            <a:pPr eaLnBrk="1" hangingPunct="1"/>
            <a:r>
              <a:rPr lang="pt-PT" dirty="0"/>
              <a:t>O</a:t>
            </a:r>
            <a:r>
              <a:rPr lang="pt-PT" noProof="0" dirty="0" smtClean="0"/>
              <a:t>s </a:t>
            </a:r>
            <a:r>
              <a:rPr lang="pt-PT" noProof="0" dirty="0" smtClean="0">
                <a:solidFill>
                  <a:srgbClr val="FF0000"/>
                </a:solidFill>
              </a:rPr>
              <a:t>maiores</a:t>
            </a:r>
            <a:r>
              <a:rPr lang="pt-PT" noProof="0" dirty="0" smtClean="0"/>
              <a:t> aceleradores de  partículas</a:t>
            </a: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7124182" y="1497737"/>
            <a:ext cx="1928813" cy="535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lvl="1"/>
            <a:r>
              <a:rPr lang="pt-PT" dirty="0" smtClean="0">
                <a:latin typeface="Calibri" pitchFamily="34" charset="0"/>
              </a:rPr>
              <a:t>Túnel com</a:t>
            </a:r>
            <a:br>
              <a:rPr lang="pt-PT" dirty="0" smtClean="0">
                <a:latin typeface="Calibri" pitchFamily="34" charset="0"/>
              </a:rPr>
            </a:br>
            <a:r>
              <a:rPr lang="pt-PT" dirty="0" smtClean="0">
                <a:latin typeface="Calibri" pitchFamily="34" charset="0"/>
              </a:rPr>
              <a:t>27km de circunferência</a:t>
            </a:r>
          </a:p>
          <a:p>
            <a:pPr marL="0" lvl="1"/>
            <a:endParaRPr lang="pt-PT" dirty="0" smtClean="0">
              <a:latin typeface="Calibri" pitchFamily="34" charset="0"/>
            </a:endParaRPr>
          </a:p>
          <a:p>
            <a:pPr marL="0" lvl="1"/>
            <a:r>
              <a:rPr lang="pt-PT" dirty="0" smtClean="0">
                <a:latin typeface="Calibri" pitchFamily="34" charset="0"/>
              </a:rPr>
              <a:t>Milhares de </a:t>
            </a:r>
            <a:r>
              <a:rPr lang="pt-PT" dirty="0" smtClean="0">
                <a:latin typeface="Calibri" pitchFamily="34" charset="0"/>
              </a:rPr>
              <a:t>ímanes</a:t>
            </a:r>
            <a:r>
              <a:rPr lang="pt-PT" dirty="0" smtClean="0">
                <a:latin typeface="Calibri" pitchFamily="34" charset="0"/>
              </a:rPr>
              <a:t/>
            </a:r>
            <a:br>
              <a:rPr lang="pt-PT" dirty="0" smtClean="0">
                <a:latin typeface="Calibri" pitchFamily="34" charset="0"/>
              </a:rPr>
            </a:br>
            <a:r>
              <a:rPr lang="pt-PT" dirty="0" smtClean="0">
                <a:latin typeface="Calibri" pitchFamily="34" charset="0"/>
              </a:rPr>
              <a:t>supracondutores</a:t>
            </a:r>
          </a:p>
          <a:p>
            <a:pPr marL="0" lvl="1"/>
            <a:endParaRPr lang="pt-PT" dirty="0" smtClean="0">
              <a:latin typeface="Calibri" pitchFamily="34" charset="0"/>
            </a:endParaRPr>
          </a:p>
          <a:p>
            <a:pPr marL="0" lvl="1"/>
            <a:r>
              <a:rPr lang="pt-PT" i="1" dirty="0" smtClean="0">
                <a:latin typeface="Calibri" pitchFamily="34" charset="0"/>
              </a:rPr>
              <a:t>10x mais vazio que a meia distância entre Terra e Lua</a:t>
            </a:r>
          </a:p>
          <a:p>
            <a:pPr marL="0" lvl="1"/>
            <a:endParaRPr lang="pt-PT" dirty="0" smtClean="0">
              <a:latin typeface="Calibri" pitchFamily="34" charset="0"/>
            </a:endParaRPr>
          </a:p>
          <a:p>
            <a:pPr marL="0" lvl="1"/>
            <a:r>
              <a:rPr lang="pt-PT" dirty="0" smtClean="0">
                <a:latin typeface="Calibri" pitchFamily="34" charset="0"/>
              </a:rPr>
              <a:t>O local mais frio do Universo:</a:t>
            </a:r>
          </a:p>
          <a:p>
            <a:pPr marL="0" lvl="1"/>
            <a:r>
              <a:rPr lang="pt-PT" i="1" dirty="0" smtClean="0">
                <a:latin typeface="Calibri" pitchFamily="34" charset="0"/>
              </a:rPr>
              <a:t>-271° C</a:t>
            </a:r>
          </a:p>
          <a:p>
            <a:pPr marL="0" lvl="1"/>
            <a:r>
              <a:rPr lang="pt-PT" dirty="0" smtClean="0">
                <a:latin typeface="Calibri" pitchFamily="34" charset="0"/>
              </a:rPr>
              <a:t>	</a:t>
            </a:r>
          </a:p>
          <a:p>
            <a:pPr marL="0" lvl="1"/>
            <a:r>
              <a:rPr lang="pt-PT" b="1" u="sng" dirty="0" smtClean="0">
                <a:solidFill>
                  <a:srgbClr val="FF0000"/>
                </a:solidFill>
                <a:latin typeface="Calibri" pitchFamily="34" charset="0"/>
              </a:rPr>
              <a:t>Em total segurança</a:t>
            </a:r>
            <a:r>
              <a:rPr lang="pt-PT" dirty="0" smtClean="0">
                <a:solidFill>
                  <a:srgbClr val="FF0000"/>
                </a:solidFill>
                <a:latin typeface="Calibri" pitchFamily="34" charset="0"/>
              </a:rPr>
              <a:t>!</a:t>
            </a:r>
            <a:endParaRPr lang="pt-PT" dirty="0">
              <a:solidFill>
                <a:srgbClr val="FF0000"/>
              </a:solidFill>
              <a:latin typeface="Calibri" pitchFamily="34" charset="0"/>
            </a:endParaRPr>
          </a:p>
        </p:txBody>
      </p:sp>
      <p:pic>
        <p:nvPicPr>
          <p:cNvPr id="10" name="Picture 5" descr="interconnec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843039">
            <a:off x="835298" y="2154942"/>
            <a:ext cx="5887244" cy="384024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1" name="Picture 6" descr="beampip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917647">
            <a:off x="579212" y="1797315"/>
            <a:ext cx="5955084" cy="407196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28" name="Picture 4" descr="http://mediaarchive.cern.ch/MediaArchive/Photo/Public/2006/0606020/0606020_01/0606020_01-A4-at-144-dpi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613750">
            <a:off x="528520" y="2064062"/>
            <a:ext cx="6185378" cy="414018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doc.cern.ch/archive/electronic/cern/others/PHO/photo-cms/gen/gen-2007-0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98972">
            <a:off x="2895537" y="1995671"/>
            <a:ext cx="6143636" cy="421890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8" name="Picture 7" descr="Atlas_Toroid_high_re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1442499">
            <a:off x="2803273" y="2108233"/>
            <a:ext cx="6516563" cy="424616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25603" name="Title 1"/>
          <p:cNvSpPr>
            <a:spLocks noGrp="1"/>
          </p:cNvSpPr>
          <p:nvPr>
            <p:ph type="title"/>
          </p:nvPr>
        </p:nvSpPr>
        <p:spPr>
          <a:xfrm>
            <a:off x="214313" y="928688"/>
            <a:ext cx="8929687" cy="642937"/>
          </a:xfrm>
        </p:spPr>
        <p:txBody>
          <a:bodyPr/>
          <a:lstStyle/>
          <a:p>
            <a:pPr eaLnBrk="1" hangingPunct="1"/>
            <a:r>
              <a:rPr lang="pt-PT" dirty="0"/>
              <a:t>O</a:t>
            </a:r>
            <a:r>
              <a:rPr lang="pt-PT" noProof="0" dirty="0" smtClean="0"/>
              <a:t>s </a:t>
            </a:r>
            <a:r>
              <a:rPr lang="pt-PT" noProof="0" dirty="0" smtClean="0">
                <a:solidFill>
                  <a:srgbClr val="FF0000"/>
                </a:solidFill>
              </a:rPr>
              <a:t>maiores </a:t>
            </a:r>
            <a:r>
              <a:rPr lang="pt-PT" dirty="0" smtClean="0"/>
              <a:t>e</a:t>
            </a:r>
            <a:r>
              <a:rPr lang="pt-PT" noProof="0" dirty="0" smtClean="0"/>
              <a:t> </a:t>
            </a:r>
            <a:r>
              <a:rPr lang="pt-PT" noProof="0" dirty="0" smtClean="0">
                <a:solidFill>
                  <a:srgbClr val="FF0000"/>
                </a:solidFill>
              </a:rPr>
              <a:t>mais complexos </a:t>
            </a:r>
            <a:r>
              <a:rPr lang="pt-PT" dirty="0" err="1" smtClean="0"/>
              <a:t>detectores</a:t>
            </a:r>
            <a:r>
              <a:rPr lang="pt-PT" dirty="0" smtClean="0"/>
              <a:t> de colisões</a:t>
            </a:r>
            <a:endParaRPr lang="pt-PT" noProof="0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9EAEBF-638C-40C1-A714-6D21DD20A195}" type="slidenum">
              <a:rPr lang="pt-PT" smtClean="0"/>
              <a:pPr>
                <a:defRPr/>
              </a:pPr>
              <a:t>22</a:t>
            </a:fld>
            <a:endParaRPr lang="pt-PT" dirty="0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214313" y="1857375"/>
            <a:ext cx="2357437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lvl="1"/>
            <a:r>
              <a:rPr lang="pt-PT" dirty="0" smtClean="0">
                <a:latin typeface="Calibri" pitchFamily="34" charset="0"/>
              </a:rPr>
              <a:t>Catedrais da</a:t>
            </a:r>
            <a:br>
              <a:rPr lang="pt-PT" dirty="0" smtClean="0">
                <a:latin typeface="Calibri" pitchFamily="34" charset="0"/>
              </a:rPr>
            </a:br>
            <a:r>
              <a:rPr lang="pt-PT" dirty="0" smtClean="0">
                <a:latin typeface="Calibri" pitchFamily="34" charset="0"/>
              </a:rPr>
              <a:t>ciência a 100m</a:t>
            </a:r>
          </a:p>
          <a:p>
            <a:pPr marL="0" lvl="1"/>
            <a:r>
              <a:rPr lang="pt-PT" dirty="0" smtClean="0">
                <a:latin typeface="Calibri" pitchFamily="34" charset="0"/>
              </a:rPr>
              <a:t>debaixo de terra</a:t>
            </a:r>
          </a:p>
          <a:p>
            <a:pPr marL="0" lvl="1"/>
            <a:endParaRPr lang="pt-PT" dirty="0" smtClean="0">
              <a:latin typeface="Calibri" pitchFamily="34" charset="0"/>
            </a:endParaRPr>
          </a:p>
          <a:p>
            <a:pPr marL="0" lvl="1"/>
            <a:r>
              <a:rPr lang="pt-PT" dirty="0" smtClean="0">
                <a:latin typeface="Calibri" pitchFamily="34" charset="0"/>
              </a:rPr>
              <a:t>600 milhões de colisões por segundo</a:t>
            </a:r>
          </a:p>
          <a:p>
            <a:pPr marL="0" lvl="1"/>
            <a:r>
              <a:rPr lang="pt-PT" dirty="0" err="1" smtClean="0">
                <a:latin typeface="Calibri" pitchFamily="34" charset="0"/>
              </a:rPr>
              <a:t>detectadas</a:t>
            </a:r>
            <a:r>
              <a:rPr lang="pt-PT" dirty="0" smtClean="0">
                <a:latin typeface="Calibri" pitchFamily="34" charset="0"/>
              </a:rPr>
              <a:t> por centenas de milhões de sensores</a:t>
            </a:r>
          </a:p>
          <a:p>
            <a:pPr marL="0" lvl="1"/>
            <a:endParaRPr lang="pt-PT" dirty="0" smtClean="0">
              <a:latin typeface="Calibri" pitchFamily="34" charset="0"/>
            </a:endParaRPr>
          </a:p>
          <a:p>
            <a:pPr marL="0" lvl="1"/>
            <a:r>
              <a:rPr lang="pt-PT" dirty="0" smtClean="0">
                <a:latin typeface="Calibri" pitchFamily="34" charset="0"/>
              </a:rPr>
              <a:t>Milhares de</a:t>
            </a:r>
            <a:br>
              <a:rPr lang="pt-PT" dirty="0" smtClean="0">
                <a:latin typeface="Calibri" pitchFamily="34" charset="0"/>
              </a:rPr>
            </a:br>
            <a:r>
              <a:rPr lang="pt-PT" dirty="0" smtClean="0">
                <a:latin typeface="Calibri" pitchFamily="34" charset="0"/>
              </a:rPr>
              <a:t>colaboradores em cada um dos 4 </a:t>
            </a:r>
            <a:r>
              <a:rPr lang="pt-PT" dirty="0" err="1" smtClean="0">
                <a:latin typeface="Calibri" pitchFamily="34" charset="0"/>
              </a:rPr>
              <a:t>detectores</a:t>
            </a:r>
            <a:endParaRPr lang="pt-PT" dirty="0" smtClean="0">
              <a:latin typeface="Calibri" pitchFamily="34" charset="0"/>
            </a:endParaRPr>
          </a:p>
          <a:p>
            <a:pPr marL="0" lvl="1"/>
            <a:endParaRPr lang="pt-PT" dirty="0" smtClean="0">
              <a:latin typeface="Calibri" pitchFamily="34" charset="0"/>
            </a:endParaRPr>
          </a:p>
          <a:p>
            <a:pPr marL="0" lvl="1"/>
            <a:endParaRPr lang="pt-PT" dirty="0" smtClean="0">
              <a:latin typeface="Calibri" pitchFamily="34" charset="0"/>
            </a:endParaRPr>
          </a:p>
          <a:p>
            <a:pPr marL="0" lvl="1"/>
            <a:r>
              <a:rPr lang="pt-PT" b="1" u="sng" dirty="0" smtClean="0">
                <a:solidFill>
                  <a:srgbClr val="FF0000"/>
                </a:solidFill>
                <a:latin typeface="Calibri" pitchFamily="34" charset="0"/>
              </a:rPr>
              <a:t>Em total segurança !</a:t>
            </a:r>
            <a:endParaRPr lang="pt-PT" b="1" u="sng" dirty="0">
              <a:solidFill>
                <a:srgbClr val="FF0000"/>
              </a:solidFill>
              <a:latin typeface="Calibri" pitchFamily="34" charset="0"/>
            </a:endParaRPr>
          </a:p>
        </p:txBody>
      </p:sp>
      <p:pic>
        <p:nvPicPr>
          <p:cNvPr id="47106" name="Picture 2" descr="http://mediaarchive.cern.ch/MediaArchive/Photo/Public/2007/0706056/0706056_01/0706056_01-A4-at-144-dpi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839138">
            <a:off x="2928926" y="2000240"/>
            <a:ext cx="5929354" cy="395412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8198" name="Picture 6" descr="http://mediaarchive.cern.ch/MediaArchive/Photo/Public/2007/0712010/0712010_03/0712010_03-A5-at-72-dpi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71802" y="2000240"/>
            <a:ext cx="5214974" cy="391377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47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47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>
          <a:xfrm>
            <a:off x="457200" y="928688"/>
            <a:ext cx="8229600" cy="642937"/>
          </a:xfrm>
        </p:spPr>
        <p:txBody>
          <a:bodyPr/>
          <a:lstStyle/>
          <a:p>
            <a:pPr eaLnBrk="1" hangingPunct="1"/>
            <a:r>
              <a:rPr lang="pt-PT" noProof="0" dirty="0" smtClean="0"/>
              <a:t>A </a:t>
            </a:r>
            <a:r>
              <a:rPr lang="pt-PT" noProof="0" dirty="0" smtClean="0">
                <a:solidFill>
                  <a:srgbClr val="FF0000"/>
                </a:solidFill>
              </a:rPr>
              <a:t>m</a:t>
            </a:r>
            <a:r>
              <a:rPr lang="pt-PT" dirty="0" smtClean="0">
                <a:solidFill>
                  <a:srgbClr val="FF0000"/>
                </a:solidFill>
              </a:rPr>
              <a:t>ais alargada </a:t>
            </a:r>
            <a:r>
              <a:rPr lang="pt-PT" noProof="0" dirty="0" smtClean="0"/>
              <a:t>grelha de cálculo científica</a:t>
            </a:r>
            <a:endParaRPr lang="pt-PT" noProof="0" dirty="0" smtClean="0">
              <a:solidFill>
                <a:srgbClr val="FF0000"/>
              </a:solidFill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6971394" y="1803214"/>
            <a:ext cx="2143125" cy="2585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lvl="1"/>
            <a:r>
              <a:rPr lang="pt-PT" dirty="0" smtClean="0">
                <a:latin typeface="Calibri" pitchFamily="34" charset="0"/>
              </a:rPr>
              <a:t>15 </a:t>
            </a:r>
            <a:r>
              <a:rPr lang="pt-PT" dirty="0" err="1" smtClean="0">
                <a:latin typeface="Calibri" pitchFamily="34" charset="0"/>
              </a:rPr>
              <a:t>PetaBytes</a:t>
            </a:r>
            <a:r>
              <a:rPr lang="pt-PT" dirty="0" smtClean="0">
                <a:latin typeface="Calibri" pitchFamily="34" charset="0"/>
              </a:rPr>
              <a:t/>
            </a:r>
            <a:br>
              <a:rPr lang="pt-PT" dirty="0" smtClean="0">
                <a:latin typeface="Calibri" pitchFamily="34" charset="0"/>
              </a:rPr>
            </a:br>
            <a:r>
              <a:rPr lang="pt-PT" dirty="0" smtClean="0">
                <a:latin typeface="Calibri" pitchFamily="34" charset="0"/>
              </a:rPr>
              <a:t>(15 </a:t>
            </a:r>
            <a:r>
              <a:rPr lang="pt-PT" dirty="0" smtClean="0">
                <a:latin typeface="Calibri" pitchFamily="34" charset="0"/>
              </a:rPr>
              <a:t>mil </a:t>
            </a:r>
            <a:r>
              <a:rPr lang="pt-PT" dirty="0" err="1" smtClean="0">
                <a:latin typeface="Calibri" pitchFamily="34" charset="0"/>
              </a:rPr>
              <a:t>TeraBytes</a:t>
            </a:r>
            <a:r>
              <a:rPr lang="pt-PT" dirty="0" smtClean="0">
                <a:latin typeface="Calibri" pitchFamily="34" charset="0"/>
              </a:rPr>
              <a:t>)</a:t>
            </a:r>
            <a:r>
              <a:rPr lang="pt-PT" dirty="0" smtClean="0">
                <a:latin typeface="Calibri" pitchFamily="34" charset="0"/>
              </a:rPr>
              <a:t/>
            </a:r>
            <a:br>
              <a:rPr lang="pt-PT" dirty="0" smtClean="0">
                <a:latin typeface="Calibri" pitchFamily="34" charset="0"/>
              </a:rPr>
            </a:br>
            <a:r>
              <a:rPr lang="pt-PT" dirty="0" smtClean="0">
                <a:latin typeface="Calibri" pitchFamily="34" charset="0"/>
              </a:rPr>
              <a:t>de dados por ano</a:t>
            </a:r>
          </a:p>
          <a:p>
            <a:pPr marL="0" lvl="1"/>
            <a:endParaRPr lang="pt-PT" dirty="0" smtClean="0">
              <a:latin typeface="Calibri" pitchFamily="34" charset="0"/>
            </a:endParaRPr>
          </a:p>
          <a:p>
            <a:pPr marL="0" lvl="1"/>
            <a:r>
              <a:rPr lang="pt-PT" dirty="0" smtClean="0">
                <a:latin typeface="Calibri" pitchFamily="34" charset="0"/>
              </a:rPr>
              <a:t>100’000 CPU </a:t>
            </a:r>
          </a:p>
          <a:p>
            <a:pPr marL="0" lvl="1"/>
            <a:endParaRPr lang="pt-PT" dirty="0" smtClean="0">
              <a:latin typeface="Calibri" pitchFamily="34" charset="0"/>
            </a:endParaRPr>
          </a:p>
          <a:p>
            <a:pPr marL="0" lvl="1"/>
            <a:r>
              <a:rPr lang="pt-PT" dirty="0" smtClean="0">
                <a:latin typeface="Calibri" pitchFamily="34" charset="0"/>
              </a:rPr>
              <a:t>200 Centros de Cálculo em todo o planeta</a:t>
            </a:r>
          </a:p>
        </p:txBody>
      </p:sp>
      <p:pic>
        <p:nvPicPr>
          <p:cNvPr id="46084" name="Picture 4" descr="http://mediaarchive.cern.ch/MediaArchive/Photo/Public/2006/0610046/0610046_01/0610046_01-A4-at-144-dp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0830627">
            <a:off x="780158" y="2044731"/>
            <a:ext cx="3786730" cy="567833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6082" name="Picture 2" descr="http://mediaarchive.cern.ch/MediaArchive/Photo/Public/2006/0610004/0610004_02/0610004_02-A4-at-144-dp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953611">
            <a:off x="1776852" y="2145810"/>
            <a:ext cx="3165247" cy="475081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8" name="Picture 5" descr="gri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540568" y="2132856"/>
            <a:ext cx="7383380" cy="442915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60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60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460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460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>
          <a:xfrm>
            <a:off x="395536" y="2928938"/>
            <a:ext cx="8034089" cy="2000250"/>
          </a:xfrm>
        </p:spPr>
        <p:txBody>
          <a:bodyPr anchor="t"/>
          <a:lstStyle/>
          <a:p>
            <a:pPr algn="ctr" eaLnBrk="1" hangingPunct="1"/>
            <a:r>
              <a:rPr lang="pt-PT" sz="8800" noProof="0" dirty="0" smtClean="0"/>
              <a:t>O que daqui sai ?</a:t>
            </a:r>
            <a:endParaRPr lang="pt-PT" sz="6600" noProof="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://wp-blogger.com/wp-content/uploads/2007/11/next-compute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791687">
            <a:off x="6028520" y="4358549"/>
            <a:ext cx="2720512" cy="180973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28675" name="Title 1"/>
          <p:cNvSpPr>
            <a:spLocks noGrp="1"/>
          </p:cNvSpPr>
          <p:nvPr>
            <p:ph type="title"/>
          </p:nvPr>
        </p:nvSpPr>
        <p:spPr>
          <a:xfrm>
            <a:off x="457200" y="928688"/>
            <a:ext cx="8229600" cy="642937"/>
          </a:xfrm>
        </p:spPr>
        <p:txBody>
          <a:bodyPr/>
          <a:lstStyle/>
          <a:p>
            <a:pPr eaLnBrk="1" hangingPunct="1"/>
            <a:r>
              <a:rPr lang="pt-PT" sz="3200" b="0" dirty="0" smtClean="0">
                <a:solidFill>
                  <a:srgbClr val="FF0000"/>
                </a:solidFill>
              </a:rPr>
              <a:t>Aplicações</a:t>
            </a:r>
            <a:r>
              <a:rPr lang="pt-PT" sz="3200" b="0" dirty="0" smtClean="0"/>
              <a:t> práticas: o </a:t>
            </a:r>
            <a:r>
              <a:rPr lang="pt-PT" sz="3200" b="0" dirty="0" err="1" smtClean="0"/>
              <a:t>World</a:t>
            </a:r>
            <a:r>
              <a:rPr lang="pt-PT" sz="3200" b="0" dirty="0" smtClean="0"/>
              <a:t> </a:t>
            </a:r>
            <a:r>
              <a:rPr lang="pt-PT" sz="3200" b="0" dirty="0" err="1" smtClean="0"/>
              <a:t>Wide</a:t>
            </a:r>
            <a:r>
              <a:rPr lang="pt-PT" sz="3200" b="0" dirty="0" smtClean="0"/>
              <a:t> Web</a:t>
            </a: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6884812" y="1484784"/>
            <a:ext cx="2143125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lvl="1"/>
            <a:r>
              <a:rPr lang="pt-PT" dirty="0" smtClean="0">
                <a:latin typeface="Calibri" pitchFamily="34" charset="0"/>
              </a:rPr>
              <a:t>Inventado 1989, a necessidade da partilha de documentos para uma construção mais rápida do LHC</a:t>
            </a:r>
          </a:p>
          <a:p>
            <a:pPr marL="0" lvl="1"/>
            <a:endParaRPr lang="pt-PT" dirty="0" smtClean="0">
              <a:latin typeface="Calibri" pitchFamily="34" charset="0"/>
            </a:endParaRPr>
          </a:p>
          <a:p>
            <a:pPr marL="0" lvl="1"/>
            <a:r>
              <a:rPr lang="pt-PT" dirty="0" smtClean="0">
                <a:latin typeface="Calibri" pitchFamily="34" charset="0"/>
              </a:rPr>
              <a:t>Posto gratuitamente </a:t>
            </a:r>
            <a:r>
              <a:rPr lang="pt-PT" dirty="0">
                <a:latin typeface="Calibri" pitchFamily="34" charset="0"/>
              </a:rPr>
              <a:t>à </a:t>
            </a:r>
            <a:r>
              <a:rPr lang="pt-PT" dirty="0" smtClean="0">
                <a:latin typeface="Calibri" pitchFamily="34" charset="0"/>
              </a:rPr>
              <a:t>disposição da Humanidade</a:t>
            </a:r>
            <a:endParaRPr lang="pt-PT" dirty="0">
              <a:latin typeface="Calibri" pitchFamily="34" charset="0"/>
            </a:endParaRPr>
          </a:p>
        </p:txBody>
      </p:sp>
      <p:pic>
        <p:nvPicPr>
          <p:cNvPr id="2050" name="Picture 2" descr="http://mediaarchive.cern.ch/MediaArchive/Photo/Public/1994/9407011/9407011_31/9407011_31-A4-at-144-dp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42" y="2428868"/>
            <a:ext cx="5234074" cy="335758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>
          <a:xfrm>
            <a:off x="457200" y="928688"/>
            <a:ext cx="8229600" cy="642937"/>
          </a:xfrm>
        </p:spPr>
        <p:txBody>
          <a:bodyPr/>
          <a:lstStyle/>
          <a:p>
            <a:pPr eaLnBrk="1" hangingPunct="1"/>
            <a:r>
              <a:rPr lang="pt-PT" sz="3200" b="0" dirty="0">
                <a:solidFill>
                  <a:srgbClr val="FF0000"/>
                </a:solidFill>
              </a:rPr>
              <a:t>Aplicações</a:t>
            </a:r>
            <a:r>
              <a:rPr lang="pt-PT" sz="3200" b="0" dirty="0"/>
              <a:t> </a:t>
            </a:r>
            <a:r>
              <a:rPr lang="pt-PT" sz="3200" b="0" dirty="0" smtClean="0"/>
              <a:t>práticas</a:t>
            </a:r>
            <a:r>
              <a:rPr lang="pt-PT" sz="3200" b="0" noProof="0" dirty="0" smtClean="0"/>
              <a:t>: tratamento do cancro</a:t>
            </a: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6715125" y="1785938"/>
            <a:ext cx="2286031" cy="2585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lvl="1"/>
            <a:r>
              <a:rPr lang="pt-PT" dirty="0" smtClean="0">
                <a:latin typeface="Calibri" pitchFamily="34" charset="0"/>
              </a:rPr>
              <a:t>Para a deteção e tratamento de todos os tipos de cancros</a:t>
            </a:r>
          </a:p>
          <a:p>
            <a:pPr marL="0" lvl="1"/>
            <a:endParaRPr lang="pt-PT" dirty="0" smtClean="0">
              <a:latin typeface="Calibri" pitchFamily="34" charset="0"/>
            </a:endParaRPr>
          </a:p>
          <a:p>
            <a:pPr marL="0" lvl="1"/>
            <a:r>
              <a:rPr lang="pt-PT" dirty="0" smtClean="0">
                <a:latin typeface="Calibri" pitchFamily="34" charset="0"/>
              </a:rPr>
              <a:t>PET Scan</a:t>
            </a:r>
          </a:p>
          <a:p>
            <a:pPr marL="0" lvl="1"/>
            <a:endParaRPr lang="pt-PT" dirty="0" smtClean="0">
              <a:latin typeface="Calibri" pitchFamily="34" charset="0"/>
            </a:endParaRPr>
          </a:p>
          <a:p>
            <a:pPr marL="0" lvl="1"/>
            <a:r>
              <a:rPr lang="pt-PT" dirty="0" smtClean="0">
                <a:latin typeface="Calibri" pitchFamily="34" charset="0"/>
              </a:rPr>
              <a:t>Terapia de protões</a:t>
            </a:r>
          </a:p>
          <a:p>
            <a:pPr marL="0" lvl="1"/>
            <a:endParaRPr lang="pt-PT" dirty="0" smtClean="0">
              <a:latin typeface="Calibri" pitchFamily="34" charset="0"/>
            </a:endParaRPr>
          </a:p>
          <a:p>
            <a:pPr marL="0" lvl="1"/>
            <a:endParaRPr lang="pt-PT" dirty="0">
              <a:latin typeface="Calibri" pitchFamily="34" charset="0"/>
            </a:endParaRPr>
          </a:p>
        </p:txBody>
      </p:sp>
      <p:pic>
        <p:nvPicPr>
          <p:cNvPr id="50182" name="Picture 6" descr="Maximum intensity projection (MIP) of a typical F-18 FDG wholebody PET acquisition">
            <a:hlinkClick r:id="rId2" tooltip="Maximum intensity projection (MIP) of a typical F-18 FDG wholebody PET acquisition"/>
          </p:cNvPr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89104" y="4005064"/>
            <a:ext cx="1714500" cy="25908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4825" y="1971695"/>
            <a:ext cx="5953125" cy="431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/>
          </p:nvPr>
        </p:nvSpPr>
        <p:spPr>
          <a:xfrm>
            <a:off x="457200" y="928688"/>
            <a:ext cx="8229600" cy="642937"/>
          </a:xfrm>
        </p:spPr>
        <p:txBody>
          <a:bodyPr/>
          <a:lstStyle/>
          <a:p>
            <a:pPr eaLnBrk="1" hangingPunct="1"/>
            <a:r>
              <a:rPr lang="pt-PT" sz="3200" b="0" dirty="0">
                <a:solidFill>
                  <a:srgbClr val="FF0000"/>
                </a:solidFill>
              </a:rPr>
              <a:t>Aplicações</a:t>
            </a:r>
            <a:r>
              <a:rPr lang="pt-PT" sz="3200" b="0" dirty="0"/>
              <a:t> práticas: </a:t>
            </a:r>
            <a:r>
              <a:rPr lang="pt-PT" sz="3200" b="0" dirty="0" smtClean="0"/>
              <a:t>os </a:t>
            </a:r>
            <a:r>
              <a:rPr lang="pt-PT" sz="3200" b="0" noProof="0" dirty="0" err="1" smtClean="0"/>
              <a:t>detectores</a:t>
            </a:r>
            <a:endParaRPr lang="pt-PT" sz="3200" b="0" noProof="0" dirty="0" smtClean="0"/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571500" y="1785938"/>
            <a:ext cx="82867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lvl="1"/>
            <a:r>
              <a:rPr lang="pt-PT" dirty="0" smtClean="0">
                <a:latin typeface="Calibri" pitchFamily="34" charset="0"/>
              </a:rPr>
              <a:t>Analisar o conteúdo de um camião em menos de uma hora sem o descarregar !</a:t>
            </a:r>
            <a:endParaRPr lang="pt-PT" dirty="0">
              <a:latin typeface="Calibri" pitchFamily="34" charset="0"/>
            </a:endParaRPr>
          </a:p>
        </p:txBody>
      </p:sp>
      <p:pic>
        <p:nvPicPr>
          <p:cNvPr id="3074" name="Picture 2" descr="http://videotheque.cnrs.fr/media/storyboard/251/20000000325000000035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19" y="2419370"/>
            <a:ext cx="8572561" cy="38671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/>
          </p:nvPr>
        </p:nvSpPr>
        <p:spPr>
          <a:xfrm>
            <a:off x="179512" y="1071546"/>
            <a:ext cx="4176464" cy="1571618"/>
          </a:xfrm>
        </p:spPr>
        <p:txBody>
          <a:bodyPr/>
          <a:lstStyle/>
          <a:p>
            <a:pPr eaLnBrk="1" hangingPunct="1"/>
            <a:r>
              <a:rPr lang="pt-PT" sz="3200" b="0" dirty="0">
                <a:solidFill>
                  <a:srgbClr val="FF0000"/>
                </a:solidFill>
              </a:rPr>
              <a:t>Aplicações</a:t>
            </a:r>
            <a:r>
              <a:rPr lang="pt-PT" sz="3200" b="0" dirty="0"/>
              <a:t> práticas: </a:t>
            </a:r>
            <a:r>
              <a:rPr lang="pt-PT" sz="3200" b="0" dirty="0" smtClean="0"/>
              <a:t/>
            </a:r>
            <a:br>
              <a:rPr lang="pt-PT" sz="3200" b="0" dirty="0" smtClean="0"/>
            </a:br>
            <a:r>
              <a:rPr lang="pt-PT" sz="3200" b="0" dirty="0" smtClean="0"/>
              <a:t>Com a grelha de cálculo</a:t>
            </a: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283249" y="2852936"/>
            <a:ext cx="396898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lvl="1"/>
            <a:r>
              <a:rPr lang="pt-PT" dirty="0" smtClean="0">
                <a:latin typeface="Calibri" pitchFamily="34" charset="0"/>
              </a:rPr>
              <a:t>Tratamento ultrarrápido de fotos satélites em caso de catástrofe natural</a:t>
            </a:r>
            <a:endParaRPr lang="pt-PT" dirty="0">
              <a:latin typeface="Calibri" pitchFamily="34" charset="0"/>
            </a:endParaRPr>
          </a:p>
        </p:txBody>
      </p:sp>
      <p:pic>
        <p:nvPicPr>
          <p:cNvPr id="37890" name="Picture 2" descr="http://www.disasterscharter.org/graphics/dis/CALLID_162/bp_UNOSAT_Dadu_Flood_Movement_MODIS_7-22July2007_Highres_v1.2.jpg"/>
          <p:cNvPicPr>
            <a:picLocks noChangeAspect="1" noChangeArrowheads="1"/>
          </p:cNvPicPr>
          <p:nvPr/>
        </p:nvPicPr>
        <p:blipFill>
          <a:blip r:embed="rId2" cstate="print"/>
          <a:srcRect l="1946" t="8810"/>
          <a:stretch>
            <a:fillRect/>
          </a:stretch>
        </p:blipFill>
        <p:spPr bwMode="auto">
          <a:xfrm>
            <a:off x="4506530" y="1071546"/>
            <a:ext cx="4351750" cy="572130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2" name="Picture 6" descr="The Nobel Prize Award Ceremony, Copyright © Nobel Web AB, Photo: Hans Mehli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1223" y="3495921"/>
            <a:ext cx="8203903" cy="3345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7" name="Title 1"/>
          <p:cNvSpPr>
            <a:spLocks noGrp="1"/>
          </p:cNvSpPr>
          <p:nvPr>
            <p:ph type="title"/>
          </p:nvPr>
        </p:nvSpPr>
        <p:spPr>
          <a:xfrm>
            <a:off x="457200" y="928688"/>
            <a:ext cx="8229600" cy="642937"/>
          </a:xfrm>
        </p:spPr>
        <p:txBody>
          <a:bodyPr/>
          <a:lstStyle/>
          <a:p>
            <a:pPr eaLnBrk="1" hangingPunct="1"/>
            <a:r>
              <a:rPr lang="pt-PT" sz="3200" b="0" dirty="0" smtClean="0"/>
              <a:t>E, é claro… alguns Prémios </a:t>
            </a:r>
            <a:r>
              <a:rPr lang="pt-PT" sz="3200" b="0" dirty="0" err="1" smtClean="0"/>
              <a:t>Nóbel</a:t>
            </a:r>
            <a:r>
              <a:rPr lang="pt-PT" sz="3200" b="0" dirty="0" smtClean="0"/>
              <a:t>!</a:t>
            </a:r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6812887" y="1511476"/>
            <a:ext cx="2214563" cy="4335373"/>
            <a:chOff x="1785918" y="1766890"/>
            <a:chExt cx="2214578" cy="4335156"/>
          </a:xfrm>
        </p:grpSpPr>
        <p:pic>
          <p:nvPicPr>
            <p:cNvPr id="39938" name="Picture 2" descr="Georges Charpak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928793" y="1766890"/>
              <a:ext cx="1543050" cy="2162176"/>
            </a:xfrm>
            <a:prstGeom prst="rect">
              <a:avLst/>
            </a:prstGeom>
            <a:ln w="127000" cap="rnd">
              <a:solidFill>
                <a:srgbClr val="FFFFFF"/>
              </a:solidFill>
            </a:ln>
            <a:effectLst>
              <a:outerShdw blurRad="76200" dist="95250" dir="10500000" sx="97000" sy="23000" kx="900000" algn="br" rotWithShape="0">
                <a:srgbClr val="000000">
                  <a:alpha val="20000"/>
                </a:srgbClr>
              </a:outerShdw>
            </a:effectLst>
            <a:scene3d>
              <a:camera prst="orthographicFront"/>
              <a:lightRig rig="twoPt" dir="t">
                <a:rot lat="0" lon="0" rev="7800000"/>
              </a:lightRig>
            </a:scene3d>
            <a:sp3d contourW="6350">
              <a:bevelT w="50800" h="16510"/>
              <a:contourClr>
                <a:srgbClr val="C0C0C0"/>
              </a:contourClr>
            </a:sp3d>
          </p:spPr>
        </p:pic>
        <p:sp>
          <p:nvSpPr>
            <p:cNvPr id="31753" name="TextBox 5"/>
            <p:cNvSpPr txBox="1">
              <a:spLocks noChangeArrowheads="1"/>
            </p:cNvSpPr>
            <p:nvPr/>
          </p:nvSpPr>
          <p:spPr bwMode="auto">
            <a:xfrm>
              <a:off x="1785918" y="4286255"/>
              <a:ext cx="2214578" cy="18157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pt-PT" sz="1400" dirty="0" smtClean="0"/>
                <a:t>George </a:t>
              </a:r>
              <a:r>
                <a:rPr lang="pt-PT" sz="1400" dirty="0" err="1" smtClean="0"/>
                <a:t>Charpak</a:t>
              </a:r>
              <a:endParaRPr lang="pt-PT" sz="1400" dirty="0" smtClean="0"/>
            </a:p>
            <a:p>
              <a:endParaRPr lang="pt-PT" sz="1400" dirty="0" smtClean="0"/>
            </a:p>
            <a:p>
              <a:endParaRPr lang="pt-PT" sz="1400" dirty="0" smtClean="0"/>
            </a:p>
            <a:p>
              <a:r>
                <a:rPr lang="pt-PT" sz="1400" i="1" dirty="0" smtClean="0"/>
                <a:t>"pela sua invenção e desenvolvimentos de </a:t>
              </a:r>
              <a:r>
                <a:rPr lang="pt-PT" sz="1400" i="1" dirty="0" err="1" smtClean="0"/>
                <a:t>detectores</a:t>
              </a:r>
              <a:r>
                <a:rPr lang="pt-PT" sz="1400" i="1" dirty="0" smtClean="0"/>
                <a:t> de partículas, em particular a câmara de fios </a:t>
              </a:r>
              <a:r>
                <a:rPr lang="pt-PT" sz="1400" i="1" dirty="0" err="1" smtClean="0"/>
                <a:t>proportional</a:t>
              </a:r>
              <a:r>
                <a:rPr lang="pt-PT" sz="1400" i="1" dirty="0" smtClean="0"/>
                <a:t>"</a:t>
              </a:r>
              <a:endParaRPr lang="pt-PT" sz="1400" i="1" dirty="0"/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3635896" y="1491197"/>
            <a:ext cx="2239721" cy="4129255"/>
            <a:chOff x="3112809" y="3924519"/>
            <a:chExt cx="2239721" cy="4129255"/>
          </a:xfrm>
        </p:grpSpPr>
        <p:sp>
          <p:nvSpPr>
            <p:cNvPr id="17" name="Text Box 5"/>
            <p:cNvSpPr txBox="1">
              <a:spLocks noChangeArrowheads="1"/>
            </p:cNvSpPr>
            <p:nvPr/>
          </p:nvSpPr>
          <p:spPr bwMode="auto">
            <a:xfrm>
              <a:off x="3131840" y="6453336"/>
              <a:ext cx="2220690" cy="16004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r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pt-PT" altLang="en-US" sz="1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Jack </a:t>
              </a:r>
              <a:r>
                <a:rPr lang="pt-PT" altLang="en-US" sz="1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Steinberger</a:t>
              </a:r>
              <a:endParaRPr lang="pt-PT" altLang="en-US" sz="1400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pt-PT" altLang="en-US" sz="1400" i="1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pt-PT" altLang="en-US" sz="1400" i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"pelo método dos feixes de neutrinos e a demonstração da estrutura em pares dos leptões com a descoberta do neutrino do </a:t>
              </a:r>
              <a:r>
                <a:rPr lang="pt-PT" altLang="en-US" sz="1400" i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muon</a:t>
              </a:r>
              <a:r>
                <a:rPr lang="pt-PT" altLang="en-US" sz="1400" i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 "</a:t>
              </a:r>
              <a:endParaRPr lang="pt-PT" altLang="en-US" sz="1400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8" name="Picture 1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12809" y="3924519"/>
              <a:ext cx="2002022" cy="2296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" name="Group 6"/>
          <p:cNvGrpSpPr/>
          <p:nvPr/>
        </p:nvGrpSpPr>
        <p:grpSpPr>
          <a:xfrm>
            <a:off x="513052" y="1511476"/>
            <a:ext cx="2786062" cy="4061420"/>
            <a:chOff x="373763" y="3177156"/>
            <a:chExt cx="2786062" cy="4061420"/>
          </a:xfrm>
        </p:grpSpPr>
        <p:sp>
          <p:nvSpPr>
            <p:cNvPr id="31751" name="TextBox 7"/>
            <p:cNvSpPr txBox="1">
              <a:spLocks noChangeArrowheads="1"/>
            </p:cNvSpPr>
            <p:nvPr/>
          </p:nvSpPr>
          <p:spPr bwMode="auto">
            <a:xfrm>
              <a:off x="373763" y="5422694"/>
              <a:ext cx="2786062" cy="18158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pt-PT" sz="1400" i="1" dirty="0" smtClean="0"/>
                <a:t>Carlo </a:t>
              </a:r>
              <a:r>
                <a:rPr lang="pt-PT" sz="1400" i="1" dirty="0" err="1" smtClean="0"/>
                <a:t>Rubbia</a:t>
              </a:r>
              <a:r>
                <a:rPr lang="pt-PT" sz="1400" i="1" dirty="0" smtClean="0"/>
                <a:t> </a:t>
              </a:r>
            </a:p>
            <a:p>
              <a:r>
                <a:rPr lang="pt-PT" sz="1400" i="1" dirty="0" smtClean="0"/>
                <a:t>com</a:t>
              </a:r>
            </a:p>
            <a:p>
              <a:r>
                <a:rPr lang="pt-PT" sz="1400" i="1" dirty="0" smtClean="0"/>
                <a:t>Simon van der </a:t>
              </a:r>
              <a:r>
                <a:rPr lang="pt-PT" sz="1400" i="1" dirty="0" err="1" smtClean="0"/>
                <a:t>Meer</a:t>
              </a:r>
              <a:endParaRPr lang="pt-PT" sz="1400" i="1" dirty="0" smtClean="0"/>
            </a:p>
            <a:p>
              <a:endParaRPr lang="pt-PT" sz="1400" i="1" dirty="0" smtClean="0"/>
            </a:p>
            <a:p>
              <a:r>
                <a:rPr lang="pt-PT" sz="1400" i="1" dirty="0" smtClean="0"/>
                <a:t>"pela contribuição decisiva ao grande </a:t>
              </a:r>
              <a:r>
                <a:rPr lang="pt-PT" sz="1400" i="1" dirty="0" err="1" smtClean="0"/>
                <a:t>projecto</a:t>
              </a:r>
              <a:r>
                <a:rPr lang="pt-PT" sz="1400" i="1" dirty="0" smtClean="0"/>
                <a:t> que permitiu a descoberta das partículas W e Z, </a:t>
              </a:r>
              <a:r>
                <a:rPr lang="pt-PT" sz="1400" i="1" dirty="0" err="1" smtClean="0"/>
                <a:t>vectores</a:t>
              </a:r>
              <a:r>
                <a:rPr lang="pt-PT" sz="1400" i="1" dirty="0" smtClean="0"/>
                <a:t> da força fraca"</a:t>
              </a:r>
              <a:endParaRPr lang="pt-PT" sz="1400" i="1" dirty="0"/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691680" y="3177156"/>
              <a:ext cx="1296143" cy="1621840"/>
            </a:xfrm>
            <a:prstGeom prst="rect">
              <a:avLst/>
            </a:prstGeom>
          </p:spPr>
        </p:pic>
        <p:pic>
          <p:nvPicPr>
            <p:cNvPr id="20" name="Picture 10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3763" y="3177156"/>
              <a:ext cx="1297472" cy="16218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3994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399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Title 1"/>
          <p:cNvSpPr>
            <a:spLocks noGrp="1"/>
          </p:cNvSpPr>
          <p:nvPr>
            <p:ph type="title"/>
          </p:nvPr>
        </p:nvSpPr>
        <p:spPr>
          <a:xfrm>
            <a:off x="142875" y="928688"/>
            <a:ext cx="9001125" cy="785812"/>
          </a:xfrm>
        </p:spPr>
        <p:txBody>
          <a:bodyPr anchor="t"/>
          <a:lstStyle/>
          <a:p>
            <a:pPr eaLnBrk="1" hangingPunct="1"/>
            <a:r>
              <a:rPr lang="pt-PT" noProof="0" dirty="0" smtClean="0"/>
              <a:t>Comecemos por um Slide Show de </a:t>
            </a:r>
            <a:r>
              <a:rPr lang="pt-PT" noProof="0" dirty="0" smtClean="0">
                <a:solidFill>
                  <a:srgbClr val="FF0000"/>
                </a:solidFill>
              </a:rPr>
              <a:t>apresentação</a:t>
            </a: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3143240" y="2714620"/>
            <a:ext cx="3877032" cy="2730604"/>
          </a:xfrm>
          <a:prstGeom prst="rect">
            <a:avLst/>
          </a:prstGeom>
        </p:spPr>
        <p:txBody>
          <a:bodyPr>
            <a:normAutofit fontScale="85000" lnSpcReduction="10000"/>
          </a:bodyPr>
          <a:lstStyle/>
          <a:p>
            <a:pPr marL="180000" indent="-2667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tabLst>
                <a:tab pos="2236788" algn="l"/>
                <a:tab pos="3952875" algn="l"/>
                <a:tab pos="5740400" algn="l"/>
              </a:tabLst>
              <a:defRPr/>
            </a:pPr>
            <a:r>
              <a:rPr lang="pt-PT" sz="4400" dirty="0" smtClean="0">
                <a:solidFill>
                  <a:schemeClr val="tx2"/>
                </a:solidFill>
                <a:latin typeface="+mj-lt"/>
                <a:cs typeface="+mn-cs"/>
              </a:rPr>
              <a:t>Onde está ?</a:t>
            </a:r>
          </a:p>
          <a:p>
            <a:pPr marL="180000" indent="-2667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tabLst>
                <a:tab pos="2236788" algn="l"/>
                <a:tab pos="3952875" algn="l"/>
                <a:tab pos="5740400" algn="l"/>
              </a:tabLst>
              <a:defRPr/>
            </a:pPr>
            <a:r>
              <a:rPr lang="pt-PT" sz="4400" dirty="0" smtClean="0">
                <a:solidFill>
                  <a:schemeClr val="tx2"/>
                </a:solidFill>
                <a:latin typeface="+mj-lt"/>
                <a:cs typeface="+mn-cs"/>
              </a:rPr>
              <a:t>O que é ?</a:t>
            </a:r>
          </a:p>
          <a:p>
            <a:pPr marL="180000" indent="-2667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tabLst>
                <a:tab pos="2236788" algn="l"/>
                <a:tab pos="3952875" algn="l"/>
                <a:tab pos="5740400" algn="l"/>
              </a:tabLst>
              <a:defRPr/>
            </a:pPr>
            <a:r>
              <a:rPr lang="pt-PT" sz="4400" dirty="0" smtClean="0">
                <a:solidFill>
                  <a:schemeClr val="tx2"/>
                </a:solidFill>
                <a:latin typeface="+mj-lt"/>
                <a:cs typeface="+mn-cs"/>
              </a:rPr>
              <a:t>Porquê ?</a:t>
            </a:r>
          </a:p>
          <a:p>
            <a:pPr marL="180000" indent="-2667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tabLst>
                <a:tab pos="2236788" algn="l"/>
                <a:tab pos="3952875" algn="l"/>
                <a:tab pos="5740400" algn="l"/>
              </a:tabLst>
              <a:defRPr/>
            </a:pPr>
            <a:r>
              <a:rPr lang="pt-PT" sz="4400" dirty="0" smtClean="0">
                <a:solidFill>
                  <a:schemeClr val="tx2"/>
                </a:solidFill>
                <a:latin typeface="+mj-lt"/>
                <a:cs typeface="+mn-cs"/>
              </a:rPr>
              <a:t>Como faz ?</a:t>
            </a:r>
          </a:p>
          <a:p>
            <a:pPr marL="180000" indent="-2667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tabLst>
                <a:tab pos="2236788" algn="l"/>
                <a:tab pos="3952875" algn="l"/>
                <a:tab pos="5740400" algn="l"/>
              </a:tabLst>
              <a:defRPr/>
            </a:pPr>
            <a:r>
              <a:rPr lang="pt-PT" sz="4400" dirty="0" smtClean="0">
                <a:solidFill>
                  <a:schemeClr val="tx2"/>
                </a:solidFill>
                <a:latin typeface="+mj-lt"/>
                <a:cs typeface="+mn-cs"/>
              </a:rPr>
              <a:t>O que daqui sai ?</a:t>
            </a:r>
          </a:p>
          <a:p>
            <a:pPr marL="180000" indent="-2667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tabLst>
                <a:tab pos="2236788" algn="l"/>
                <a:tab pos="3952875" algn="l"/>
                <a:tab pos="5740400" algn="l"/>
              </a:tabLst>
              <a:defRPr/>
            </a:pPr>
            <a:endParaRPr lang="pt-PT" sz="3200" dirty="0">
              <a:solidFill>
                <a:schemeClr val="tx2"/>
              </a:solidFill>
              <a:latin typeface="+mn-lt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ERNLogoWithFrame_211x208.jpg"/>
          <p:cNvPicPr>
            <a:picLocks noChangeAspect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lum bright="69000" contrast="-66000"/>
          </a:blip>
          <a:srcRect l="3232" t="1639" r="3038" b="1639"/>
          <a:stretch>
            <a:fillRect/>
          </a:stretch>
        </p:blipFill>
        <p:spPr>
          <a:xfrm>
            <a:off x="4071934" y="1428736"/>
            <a:ext cx="6286544" cy="6394933"/>
          </a:xfrm>
          <a:prstGeom prst="rect">
            <a:avLst/>
          </a:prstGeom>
        </p:spPr>
      </p:pic>
      <p:sp>
        <p:nvSpPr>
          <p:cNvPr id="32771" name="Title 1"/>
          <p:cNvSpPr>
            <a:spLocks noGrp="1"/>
          </p:cNvSpPr>
          <p:nvPr>
            <p:ph type="title"/>
          </p:nvPr>
        </p:nvSpPr>
        <p:spPr>
          <a:xfrm>
            <a:off x="457200" y="928688"/>
            <a:ext cx="8229600" cy="642937"/>
          </a:xfrm>
        </p:spPr>
        <p:txBody>
          <a:bodyPr/>
          <a:lstStyle/>
          <a:p>
            <a:pPr eaLnBrk="1" hangingPunct="1"/>
            <a:r>
              <a:rPr lang="pt-PT" sz="3200" b="0" dirty="0" smtClean="0">
                <a:solidFill>
                  <a:srgbClr val="FF0000"/>
                </a:solidFill>
              </a:rPr>
              <a:t>Conclusão</a:t>
            </a: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571500" y="1785938"/>
            <a:ext cx="8286750" cy="4832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lvl="1">
              <a:buFont typeface="Arial" charset="0"/>
              <a:buChar char="•"/>
            </a:pPr>
            <a:r>
              <a:rPr lang="pt-PT" sz="2800" dirty="0" smtClean="0">
                <a:latin typeface="Calibri" pitchFamily="34" charset="0"/>
              </a:rPr>
              <a:t> Laboratório de pesquisa fundamental</a:t>
            </a:r>
          </a:p>
          <a:p>
            <a:pPr marL="0" lvl="1">
              <a:buFont typeface="Arial" charset="0"/>
              <a:buChar char="•"/>
            </a:pPr>
            <a:r>
              <a:rPr lang="pt-PT" sz="2800" dirty="0" smtClean="0">
                <a:latin typeface="Calibri" pitchFamily="34" charset="0"/>
              </a:rPr>
              <a:t> A maior colaboração científica do mundo</a:t>
            </a:r>
          </a:p>
          <a:p>
            <a:pPr marL="0" lvl="1">
              <a:buFont typeface="Arial" charset="0"/>
              <a:buChar char="•"/>
            </a:pPr>
            <a:r>
              <a:rPr lang="pt-PT" sz="2800" dirty="0" smtClean="0">
                <a:latin typeface="Calibri" pitchFamily="34" charset="0"/>
              </a:rPr>
              <a:t> Afastar os limites da tecnologia</a:t>
            </a:r>
          </a:p>
          <a:p>
            <a:pPr marL="0" lvl="1">
              <a:buFont typeface="Arial" charset="0"/>
              <a:buChar char="•"/>
            </a:pPr>
            <a:r>
              <a:rPr lang="pt-PT" sz="2800" dirty="0" smtClean="0">
                <a:latin typeface="Calibri" pitchFamily="34" charset="0"/>
              </a:rPr>
              <a:t> Numerosas aplicações práticas</a:t>
            </a:r>
          </a:p>
          <a:p>
            <a:pPr marL="0" lvl="1"/>
            <a:endParaRPr lang="pt-PT" sz="2800" dirty="0" smtClean="0">
              <a:latin typeface="Calibri" pitchFamily="34" charset="0"/>
            </a:endParaRPr>
          </a:p>
          <a:p>
            <a:pPr marL="0" lvl="1"/>
            <a:r>
              <a:rPr lang="pt-PT" sz="2800" i="1" dirty="0" smtClean="0">
                <a:solidFill>
                  <a:schemeClr val="accent1"/>
                </a:solidFill>
                <a:latin typeface="Calibri" pitchFamily="34" charset="0"/>
              </a:rPr>
              <a:t>Visite os nossos sites web:</a:t>
            </a:r>
            <a:r>
              <a:rPr lang="pt-PT" sz="2800" i="1" dirty="0" smtClean="0">
                <a:latin typeface="Calibri" pitchFamily="34" charset="0"/>
              </a:rPr>
              <a:t/>
            </a:r>
            <a:br>
              <a:rPr lang="pt-PT" sz="2800" i="1" dirty="0" smtClean="0">
                <a:latin typeface="Calibri" pitchFamily="34" charset="0"/>
              </a:rPr>
            </a:br>
            <a:r>
              <a:rPr lang="pt-PT" sz="2800" dirty="0" smtClean="0">
                <a:latin typeface="Calibri" pitchFamily="34" charset="0"/>
              </a:rPr>
              <a:t>Informações: 	www.cern.ch</a:t>
            </a:r>
          </a:p>
          <a:p>
            <a:pPr marL="0" lvl="1"/>
            <a:r>
              <a:rPr lang="pt-PT" sz="2800" dirty="0" smtClean="0">
                <a:latin typeface="Calibri" pitchFamily="34" charset="0"/>
              </a:rPr>
              <a:t>CERN TV:	 	www.youtube.com/cern</a:t>
            </a:r>
            <a:br>
              <a:rPr lang="pt-PT" sz="2800" dirty="0" smtClean="0">
                <a:latin typeface="Calibri" pitchFamily="34" charset="0"/>
              </a:rPr>
            </a:br>
            <a:r>
              <a:rPr lang="pt-PT" sz="2800" dirty="0" smtClean="0">
                <a:latin typeface="Calibri" pitchFamily="34" charset="0"/>
              </a:rPr>
              <a:t>Jobs:			www.cern.ch/jobs</a:t>
            </a:r>
            <a:br>
              <a:rPr lang="pt-PT" sz="2800" dirty="0" smtClean="0">
                <a:latin typeface="Calibri" pitchFamily="34" charset="0"/>
              </a:rPr>
            </a:br>
            <a:endParaRPr lang="pt-PT" sz="2800" dirty="0" smtClean="0">
              <a:latin typeface="Calibri" pitchFamily="34" charset="0"/>
            </a:endParaRPr>
          </a:p>
          <a:p>
            <a:pPr marL="0" lvl="1" algn="ctr"/>
            <a:r>
              <a:rPr lang="pt-PT" sz="2800" i="1" dirty="0" smtClean="0">
                <a:solidFill>
                  <a:schemeClr val="tx2"/>
                </a:solidFill>
                <a:latin typeface="Calibri" pitchFamily="34" charset="0"/>
              </a:rPr>
              <a:t>Obrigado pela vossa atenção !</a:t>
            </a:r>
            <a:endParaRPr lang="pt-PT" sz="2800" i="1" dirty="0">
              <a:solidFill>
                <a:schemeClr val="tx2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90513" y="731176"/>
            <a:ext cx="6264041" cy="54283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5747" y="2048756"/>
            <a:ext cx="2526390" cy="1313530"/>
          </a:xfrm>
        </p:spPr>
        <p:txBody>
          <a:bodyPr/>
          <a:lstStyle/>
          <a:p>
            <a:pPr algn="ctr"/>
            <a:r>
              <a:rPr lang="pt-PT" b="1" dirty="0" smtClean="0">
                <a:solidFill>
                  <a:srgbClr val="0000FF"/>
                </a:solidFill>
              </a:rPr>
              <a:t>Onde se situa ?</a:t>
            </a:r>
            <a:endParaRPr lang="pt-PT" b="1" dirty="0">
              <a:solidFill>
                <a:srgbClr val="0000FF"/>
              </a:solidFill>
            </a:endParaRPr>
          </a:p>
        </p:txBody>
      </p:sp>
      <p:sp>
        <p:nvSpPr>
          <p:cNvPr id="9" name="Rectangle 6"/>
          <p:cNvSpPr>
            <a:spLocks/>
          </p:cNvSpPr>
          <p:nvPr/>
        </p:nvSpPr>
        <p:spPr bwMode="auto">
          <a:xfrm>
            <a:off x="6695905" y="2048756"/>
            <a:ext cx="2258648" cy="44823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pPr algn="ctr" defTabSz="673100"/>
            <a:r>
              <a:rPr lang="pt-PT" sz="2600" b="1" dirty="0" smtClean="0">
                <a:solidFill>
                  <a:srgbClr val="000090"/>
                </a:solidFill>
                <a:latin typeface="Times New Roman" pitchFamily="18" charset="0"/>
                <a:sym typeface="Helvetica Neue Light" charset="0"/>
              </a:rPr>
              <a:t>Você está aqui !</a:t>
            </a:r>
            <a:endParaRPr lang="pt-PT" sz="2600" b="1" dirty="0">
              <a:solidFill>
                <a:srgbClr val="000090"/>
              </a:solidFill>
              <a:latin typeface="Times New Roman" pitchFamily="18" charset="0"/>
              <a:sym typeface="Helvetica Neue Light" charset="0"/>
            </a:endParaRPr>
          </a:p>
        </p:txBody>
      </p:sp>
      <p:pic>
        <p:nvPicPr>
          <p:cNvPr id="3" name="Picture 2" descr="Στιγμιότυπο 2015-02-27, 8.07.08 μ.μ.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47" y="3960663"/>
            <a:ext cx="3300902" cy="2881494"/>
          </a:xfrm>
          <a:prstGeom prst="rect">
            <a:avLst/>
          </a:prstGeom>
        </p:spPr>
      </p:pic>
      <p:sp>
        <p:nvSpPr>
          <p:cNvPr id="10" name="Down Arrow 9"/>
          <p:cNvSpPr/>
          <p:nvPr/>
        </p:nvSpPr>
        <p:spPr>
          <a:xfrm>
            <a:off x="505907" y="4609323"/>
            <a:ext cx="320186" cy="352186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11" name="Down Arrow 10"/>
          <p:cNvSpPr/>
          <p:nvPr/>
        </p:nvSpPr>
        <p:spPr>
          <a:xfrm>
            <a:off x="7709755" y="2496990"/>
            <a:ext cx="320186" cy="352186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12" name="Rectangle 6"/>
          <p:cNvSpPr>
            <a:spLocks/>
          </p:cNvSpPr>
          <p:nvPr/>
        </p:nvSpPr>
        <p:spPr bwMode="auto">
          <a:xfrm>
            <a:off x="8348" y="4150427"/>
            <a:ext cx="2258648" cy="44823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pPr algn="ctr" defTabSz="673100"/>
            <a:r>
              <a:rPr lang="pt-PT" sz="2600" b="1" dirty="0" smtClean="0">
                <a:solidFill>
                  <a:srgbClr val="000090"/>
                </a:solidFill>
                <a:latin typeface="Times New Roman" pitchFamily="18" charset="0"/>
                <a:sym typeface="Helvetica Neue Light" charset="0"/>
              </a:rPr>
              <a:t>Você está aqui !</a:t>
            </a:r>
            <a:endParaRPr lang="pt-PT" sz="2600" b="1" dirty="0">
              <a:solidFill>
                <a:srgbClr val="000090"/>
              </a:solidFill>
              <a:latin typeface="Times New Roman" pitchFamily="18" charset="0"/>
              <a:sym typeface="Helvetica Neue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718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11" grpId="0" animBg="1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>
          <a:xfrm>
            <a:off x="2411760" y="2996952"/>
            <a:ext cx="5009753" cy="1508174"/>
          </a:xfrm>
        </p:spPr>
        <p:txBody>
          <a:bodyPr anchor="t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tabLst>
                <a:tab pos="2236788" algn="l"/>
                <a:tab pos="3952875" algn="l"/>
                <a:tab pos="5740400" algn="l"/>
              </a:tabLst>
              <a:defRPr/>
            </a:pPr>
            <a:r>
              <a:rPr lang="pt-PT" sz="8800" dirty="0">
                <a:solidFill>
                  <a:schemeClr val="tx2"/>
                </a:solidFill>
              </a:rPr>
              <a:t>O que é 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00188" y="1928813"/>
            <a:ext cx="5794375" cy="3214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7" name="Title 1"/>
          <p:cNvSpPr>
            <a:spLocks noGrp="1"/>
          </p:cNvSpPr>
          <p:nvPr>
            <p:ph type="title"/>
          </p:nvPr>
        </p:nvSpPr>
        <p:spPr>
          <a:xfrm>
            <a:off x="142875" y="928688"/>
            <a:ext cx="9001125" cy="785812"/>
          </a:xfrm>
        </p:spPr>
        <p:txBody>
          <a:bodyPr anchor="t"/>
          <a:lstStyle/>
          <a:p>
            <a:pPr eaLnBrk="1" hangingPunct="1"/>
            <a:r>
              <a:rPr lang="pt-PT" spc="-100" dirty="0" smtClean="0"/>
              <a:t>O </a:t>
            </a:r>
            <a:r>
              <a:rPr lang="pt-PT" spc="-100" dirty="0" smtClean="0">
                <a:solidFill>
                  <a:srgbClr val="FF0000"/>
                </a:solidFill>
              </a:rPr>
              <a:t>maior</a:t>
            </a:r>
            <a:r>
              <a:rPr lang="pt-PT" spc="-100" dirty="0" smtClean="0"/>
              <a:t> laboratório mundial em física das partículas</a:t>
            </a: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142875" y="5325912"/>
            <a:ext cx="2682114" cy="1423460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180000" indent="-266700" fontAlgn="auto">
              <a:spcBef>
                <a:spcPts val="0"/>
              </a:spcBef>
              <a:spcAft>
                <a:spcPts val="0"/>
              </a:spcAft>
              <a:tabLst>
                <a:tab pos="2236788" algn="l"/>
                <a:tab pos="3952875" algn="l"/>
                <a:tab pos="5740400" algn="l"/>
              </a:tabLst>
              <a:defRPr/>
            </a:pPr>
            <a:r>
              <a:rPr lang="pt-PT" dirty="0" smtClean="0">
                <a:solidFill>
                  <a:schemeClr val="tx2"/>
                </a:solidFill>
                <a:latin typeface="+mn-lt"/>
                <a:cs typeface="+mn-cs"/>
              </a:rPr>
              <a:t>22 Estados Membros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2236788" algn="l"/>
                <a:tab pos="3952875" algn="l"/>
                <a:tab pos="5740400" algn="l"/>
              </a:tabLst>
              <a:defRPr/>
            </a:pPr>
            <a:r>
              <a:rPr lang="pt-PT" sz="1100" dirty="0" smtClean="0">
                <a:solidFill>
                  <a:schemeClr val="tx2"/>
                </a:solidFill>
                <a:latin typeface="+mn-lt"/>
                <a:cs typeface="+mn-cs"/>
              </a:rPr>
              <a:t/>
            </a:r>
            <a:br>
              <a:rPr lang="pt-PT" sz="1100" dirty="0" smtClean="0">
                <a:solidFill>
                  <a:schemeClr val="tx2"/>
                </a:solidFill>
                <a:latin typeface="+mn-lt"/>
                <a:cs typeface="+mn-cs"/>
              </a:rPr>
            </a:br>
            <a:r>
              <a:rPr lang="pt-PT" sz="1100" dirty="0" smtClean="0">
                <a:latin typeface="+mn-lt"/>
              </a:rPr>
              <a:t>Alemanha, </a:t>
            </a:r>
            <a:r>
              <a:rPr lang="pt-PT" sz="1100" dirty="0" smtClean="0">
                <a:latin typeface="+mn-lt"/>
                <a:cs typeface="+mn-cs"/>
              </a:rPr>
              <a:t>Áustria, Bélgica, Bulgária, Dinamarca, </a:t>
            </a:r>
            <a:r>
              <a:rPr lang="pt-PT" sz="1100" dirty="0">
                <a:latin typeface="+mn-lt"/>
              </a:rPr>
              <a:t>Eslováquia, </a:t>
            </a:r>
            <a:r>
              <a:rPr lang="pt-PT" sz="1100" dirty="0" smtClean="0">
                <a:latin typeface="+mn-lt"/>
              </a:rPr>
              <a:t>Espanha, </a:t>
            </a:r>
            <a:r>
              <a:rPr lang="pt-PT" sz="1100" dirty="0" smtClean="0">
                <a:latin typeface="+mn-lt"/>
                <a:cs typeface="+mn-cs"/>
              </a:rPr>
              <a:t>Finlândia, França, Grécia</a:t>
            </a:r>
            <a:r>
              <a:rPr lang="pt-PT" sz="1100" dirty="0">
                <a:latin typeface="+mn-lt"/>
                <a:cs typeface="+mn-cs"/>
              </a:rPr>
              <a:t>, </a:t>
            </a:r>
            <a:r>
              <a:rPr lang="pt-PT" sz="1100" dirty="0" smtClean="0">
                <a:latin typeface="+mn-lt"/>
                <a:cs typeface="+mn-cs"/>
              </a:rPr>
              <a:t>Holanda, </a:t>
            </a:r>
            <a:r>
              <a:rPr lang="pt-PT" sz="1100" dirty="0" smtClean="0">
                <a:latin typeface="+mn-lt"/>
              </a:rPr>
              <a:t>Hungria, Israel (fim 2014), </a:t>
            </a:r>
            <a:r>
              <a:rPr lang="pt-PT" sz="1100" dirty="0" smtClean="0">
                <a:latin typeface="+mn-lt"/>
                <a:cs typeface="+mn-cs"/>
              </a:rPr>
              <a:t>Itália, Noruega,</a:t>
            </a:r>
            <a:r>
              <a:rPr lang="pt-PT" sz="1100" dirty="0" smtClean="0">
                <a:latin typeface="+mn-lt"/>
              </a:rPr>
              <a:t> </a:t>
            </a:r>
            <a:r>
              <a:rPr lang="pt-PT" sz="1100" dirty="0" smtClean="0">
                <a:latin typeface="+mn-lt"/>
                <a:cs typeface="+mn-cs"/>
              </a:rPr>
              <a:t>Polónia, Portugal (1986), </a:t>
            </a:r>
            <a:r>
              <a:rPr lang="pt-PT" sz="1100" dirty="0" smtClean="0">
                <a:latin typeface="+mn-lt"/>
              </a:rPr>
              <a:t>República </a:t>
            </a:r>
            <a:r>
              <a:rPr lang="pt-PT" sz="1100" dirty="0" smtClean="0">
                <a:latin typeface="+mn-lt"/>
              </a:rPr>
              <a:t>Checa, Roménia (06/2016), </a:t>
            </a:r>
            <a:r>
              <a:rPr lang="pt-PT" sz="1100" dirty="0" smtClean="0">
                <a:latin typeface="+mn-lt"/>
              </a:rPr>
              <a:t>Reino Unido, </a:t>
            </a:r>
            <a:r>
              <a:rPr lang="pt-PT" sz="1100" dirty="0" smtClean="0">
                <a:latin typeface="+mn-lt"/>
                <a:cs typeface="+mn-cs"/>
              </a:rPr>
              <a:t>Suécia, Suíça</a:t>
            </a:r>
            <a:endParaRPr lang="pt-PT" sz="1100" dirty="0">
              <a:latin typeface="+mn-lt"/>
              <a:cs typeface="+mn-cs"/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-36512" y="2348880"/>
            <a:ext cx="2343783" cy="26468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ts val="1200"/>
              </a:spcBef>
            </a:pPr>
            <a:r>
              <a:rPr lang="pt-PT" sz="2400" dirty="0" smtClean="0">
                <a:solidFill>
                  <a:schemeClr val="tx2"/>
                </a:solidFill>
                <a:latin typeface="Calibri" pitchFamily="34" charset="0"/>
              </a:rPr>
              <a:t>Orçamento anual</a:t>
            </a:r>
            <a:r>
              <a:rPr lang="pt-PT" b="1" dirty="0" smtClean="0">
                <a:solidFill>
                  <a:schemeClr val="tx2"/>
                </a:solidFill>
                <a:latin typeface="Calibri" pitchFamily="34" charset="0"/>
              </a:rPr>
              <a:t/>
            </a:r>
            <a:br>
              <a:rPr lang="pt-PT" b="1" dirty="0" smtClean="0">
                <a:solidFill>
                  <a:schemeClr val="tx2"/>
                </a:solidFill>
                <a:latin typeface="Calibri" pitchFamily="34" charset="0"/>
              </a:rPr>
            </a:br>
            <a:r>
              <a:rPr lang="pt-PT" sz="1400" dirty="0" smtClean="0">
                <a:latin typeface="Calibri" pitchFamily="34" charset="0"/>
              </a:rPr>
              <a:t>em 2015</a:t>
            </a:r>
            <a:r>
              <a:rPr lang="pt-PT" b="1" dirty="0" smtClean="0">
                <a:solidFill>
                  <a:schemeClr val="tx2"/>
                </a:solidFill>
                <a:latin typeface="Calibri" pitchFamily="34" charset="0"/>
              </a:rPr>
              <a:t/>
            </a:r>
            <a:br>
              <a:rPr lang="pt-PT" b="1" dirty="0" smtClean="0">
                <a:solidFill>
                  <a:schemeClr val="tx2"/>
                </a:solidFill>
                <a:latin typeface="Calibri" pitchFamily="34" charset="0"/>
              </a:rPr>
            </a:br>
            <a:r>
              <a:rPr lang="pt-PT" sz="1400" dirty="0">
                <a:latin typeface="Calibri" pitchFamily="34" charset="0"/>
              </a:rPr>
              <a:t>1118,3 MCHF </a:t>
            </a:r>
            <a:r>
              <a:rPr lang="pt-PT" sz="1400" dirty="0" smtClean="0">
                <a:latin typeface="Calibri" pitchFamily="34" charset="0"/>
              </a:rPr>
              <a:t>(</a:t>
            </a:r>
            <a:r>
              <a:rPr lang="en-GB" sz="1400" dirty="0">
                <a:solidFill>
                  <a:srgbClr val="EAEAEA"/>
                </a:solidFill>
                <a:effectLst>
                  <a:outerShdw blurRad="50800" dist="38100" dir="2700000">
                    <a:srgbClr val="000000"/>
                  </a:outerShdw>
                </a:effectLst>
              </a:rPr>
              <a:t>~ </a:t>
            </a:r>
            <a:r>
              <a:rPr lang="pt-PT" sz="1400" dirty="0" smtClean="0">
                <a:latin typeface="Calibri" pitchFamily="34" charset="0"/>
              </a:rPr>
              <a:t>1000 MEUR)</a:t>
            </a:r>
          </a:p>
          <a:p>
            <a:pPr>
              <a:spcBef>
                <a:spcPts val="1200"/>
              </a:spcBef>
            </a:pPr>
            <a:endParaRPr lang="pt-PT" sz="1400" i="1" dirty="0" smtClean="0">
              <a:latin typeface="Calibri" pitchFamily="34" charset="0"/>
            </a:endParaRPr>
          </a:p>
          <a:p>
            <a:pPr>
              <a:spcBef>
                <a:spcPts val="1200"/>
              </a:spcBef>
            </a:pPr>
            <a:endParaRPr lang="pt-PT" sz="1400" i="1" dirty="0" smtClean="0">
              <a:latin typeface="Calibri" pitchFamily="34" charset="0"/>
            </a:endParaRPr>
          </a:p>
          <a:p>
            <a:pPr>
              <a:spcBef>
                <a:spcPts val="1200"/>
              </a:spcBef>
            </a:pPr>
            <a:endParaRPr lang="pt-PT" sz="1400" i="1" dirty="0" smtClean="0">
              <a:latin typeface="Calibri" pitchFamily="34" charset="0"/>
            </a:endParaRPr>
          </a:p>
          <a:p>
            <a:pPr>
              <a:spcBef>
                <a:spcPts val="0"/>
              </a:spcBef>
            </a:pPr>
            <a:r>
              <a:rPr lang="pt-PT" sz="1400" i="1" dirty="0" smtClean="0">
                <a:latin typeface="Calibri" pitchFamily="34" charset="0"/>
              </a:rPr>
              <a:t>Financiamento externo</a:t>
            </a:r>
            <a:br>
              <a:rPr lang="pt-PT" sz="1400" i="1" dirty="0" smtClean="0">
                <a:latin typeface="Calibri" pitchFamily="34" charset="0"/>
              </a:rPr>
            </a:br>
            <a:r>
              <a:rPr lang="pt-PT" sz="1400" i="1" dirty="0" smtClean="0">
                <a:latin typeface="Calibri" pitchFamily="34" charset="0"/>
              </a:rPr>
              <a:t>dos </a:t>
            </a:r>
            <a:r>
              <a:rPr lang="pt-PT" sz="1400" i="1" dirty="0" err="1" smtClean="0">
                <a:latin typeface="Calibri" pitchFamily="34" charset="0"/>
              </a:rPr>
              <a:t>detectores</a:t>
            </a:r>
            <a:r>
              <a:rPr lang="pt-PT" sz="1400" i="1" dirty="0" smtClean="0">
                <a:latin typeface="Calibri" pitchFamily="34" charset="0"/>
              </a:rPr>
              <a:t> de </a:t>
            </a:r>
          </a:p>
          <a:p>
            <a:pPr>
              <a:spcBef>
                <a:spcPts val="0"/>
              </a:spcBef>
            </a:pPr>
            <a:r>
              <a:rPr lang="pt-PT" sz="1400" i="1" dirty="0" smtClean="0">
                <a:latin typeface="Calibri" pitchFamily="34" charset="0"/>
              </a:rPr>
              <a:t>colisões</a:t>
            </a:r>
            <a:endParaRPr lang="pt-PT" sz="1400" i="1" dirty="0">
              <a:latin typeface="Calibri" pitchFamily="34" charset="0"/>
            </a:endParaRP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2931658" y="5443325"/>
            <a:ext cx="2432429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79388" indent="-266700" algn="r">
              <a:tabLst>
                <a:tab pos="2236788" algn="l"/>
                <a:tab pos="3952875" algn="l"/>
                <a:tab pos="5740400" algn="l"/>
              </a:tabLst>
            </a:pPr>
            <a:r>
              <a:rPr lang="pt-PT" dirty="0" smtClean="0">
                <a:solidFill>
                  <a:schemeClr val="tx2"/>
                </a:solidFill>
                <a:latin typeface="Calibri" pitchFamily="34" charset="0"/>
              </a:rPr>
              <a:t>Membros Observadores</a:t>
            </a:r>
            <a:r>
              <a:rPr lang="pt-PT" sz="1400" dirty="0" smtClean="0">
                <a:solidFill>
                  <a:schemeClr val="tx2"/>
                </a:solidFill>
                <a:latin typeface="Calibri" pitchFamily="34" charset="0"/>
              </a:rPr>
              <a:t/>
            </a:r>
            <a:br>
              <a:rPr lang="pt-PT" sz="1400" dirty="0" smtClean="0">
                <a:solidFill>
                  <a:schemeClr val="tx2"/>
                </a:solidFill>
                <a:latin typeface="Calibri" pitchFamily="34" charset="0"/>
              </a:rPr>
            </a:br>
            <a:r>
              <a:rPr lang="pt-PT" sz="1100" dirty="0" smtClean="0">
                <a:latin typeface="Calibri" pitchFamily="34" charset="0"/>
              </a:rPr>
              <a:t>Índia</a:t>
            </a:r>
            <a:r>
              <a:rPr lang="pt-PT" sz="1100" dirty="0">
                <a:latin typeface="Calibri" pitchFamily="34" charset="0"/>
              </a:rPr>
              <a:t>, Japão</a:t>
            </a:r>
            <a:r>
              <a:rPr lang="pt-PT" sz="1100" dirty="0" smtClean="0">
                <a:latin typeface="Calibri" pitchFamily="34" charset="0"/>
              </a:rPr>
              <a:t>, Rússia, USA,</a:t>
            </a:r>
          </a:p>
          <a:p>
            <a:pPr marL="179388" indent="-266700" algn="r">
              <a:tabLst>
                <a:tab pos="2236788" algn="l"/>
                <a:tab pos="3952875" algn="l"/>
                <a:tab pos="5740400" algn="l"/>
              </a:tabLst>
            </a:pPr>
            <a:r>
              <a:rPr lang="pt-PT" sz="1100" dirty="0" smtClean="0">
                <a:latin typeface="Calibri" pitchFamily="34" charset="0"/>
              </a:rPr>
              <a:t>União </a:t>
            </a:r>
            <a:r>
              <a:rPr lang="pt-PT" sz="1100" dirty="0">
                <a:latin typeface="Calibri" pitchFamily="34" charset="0"/>
              </a:rPr>
              <a:t>Europeia, JINR</a:t>
            </a:r>
            <a:r>
              <a:rPr lang="pt-PT" sz="1100" dirty="0" smtClean="0">
                <a:latin typeface="Calibri" pitchFamily="34" charset="0"/>
              </a:rPr>
              <a:t>, UNESCO</a:t>
            </a:r>
            <a:endParaRPr lang="pt-PT" sz="1100" dirty="0">
              <a:latin typeface="Calibri" pitchFamily="34" charset="0"/>
            </a:endParaRP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6973930" y="1714500"/>
            <a:ext cx="2027196" cy="1908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tabLst>
                <a:tab pos="542925" algn="l"/>
              </a:tabLst>
            </a:pPr>
            <a:r>
              <a:rPr lang="pt-PT" sz="2400" dirty="0" smtClean="0">
                <a:solidFill>
                  <a:schemeClr val="tx2"/>
                </a:solidFill>
                <a:latin typeface="Calibri" pitchFamily="34" charset="0"/>
              </a:rPr>
              <a:t>Staff</a:t>
            </a:r>
            <a:endParaRPr lang="pt-PT" b="1" dirty="0" smtClean="0">
              <a:solidFill>
                <a:schemeClr val="tx2"/>
              </a:solidFill>
              <a:latin typeface="Calibri" pitchFamily="34" charset="0"/>
            </a:endParaRPr>
          </a:p>
          <a:p>
            <a:pPr>
              <a:spcBef>
                <a:spcPts val="1200"/>
              </a:spcBef>
              <a:tabLst>
                <a:tab pos="542925" algn="l"/>
              </a:tabLst>
            </a:pPr>
            <a:r>
              <a:rPr lang="pt-PT" sz="1400" dirty="0" smtClean="0">
                <a:latin typeface="Calibri" pitchFamily="34" charset="0"/>
              </a:rPr>
              <a:t>2300		Titulares</a:t>
            </a:r>
            <a:br>
              <a:rPr lang="pt-PT" sz="1400" dirty="0" smtClean="0">
                <a:latin typeface="Calibri" pitchFamily="34" charset="0"/>
              </a:rPr>
            </a:br>
            <a:r>
              <a:rPr lang="pt-PT" sz="1400" dirty="0" smtClean="0">
                <a:latin typeface="Calibri" pitchFamily="34" charset="0"/>
              </a:rPr>
              <a:t>790		Bolseiros 			e Associados</a:t>
            </a:r>
            <a:br>
              <a:rPr lang="pt-PT" sz="1400" dirty="0" smtClean="0">
                <a:latin typeface="Calibri" pitchFamily="34" charset="0"/>
              </a:rPr>
            </a:br>
            <a:r>
              <a:rPr lang="pt-PT" sz="1400" dirty="0" smtClean="0">
                <a:latin typeface="Calibri" pitchFamily="34" charset="0"/>
              </a:rPr>
              <a:t>200		Estudantes</a:t>
            </a:r>
            <a:br>
              <a:rPr lang="pt-PT" sz="1400" dirty="0" smtClean="0">
                <a:latin typeface="Calibri" pitchFamily="34" charset="0"/>
              </a:rPr>
            </a:br>
            <a:r>
              <a:rPr lang="pt-PT" sz="1400" dirty="0" smtClean="0">
                <a:latin typeface="Calibri" pitchFamily="34" charset="0"/>
              </a:rPr>
              <a:t>&gt;11000		Utilizadores</a:t>
            </a:r>
            <a:br>
              <a:rPr lang="pt-PT" sz="1400" dirty="0" smtClean="0">
                <a:latin typeface="Calibri" pitchFamily="34" charset="0"/>
              </a:rPr>
            </a:br>
            <a:r>
              <a:rPr lang="pt-PT" sz="1400" dirty="0" smtClean="0">
                <a:latin typeface="Calibri" pitchFamily="34" charset="0"/>
              </a:rPr>
              <a:t>2000		Interinos</a:t>
            </a:r>
            <a:endParaRPr lang="pt-PT" sz="1400" dirty="0">
              <a:latin typeface="Calibri" pitchFamily="34" charset="0"/>
            </a:endParaRPr>
          </a:p>
        </p:txBody>
      </p:sp>
      <p:pic>
        <p:nvPicPr>
          <p:cNvPr id="11269" name="Picture 5" descr="http://oldstersview.files.wordpress.com/2006/08/cup-of-coffe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3279413"/>
            <a:ext cx="879475" cy="785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3" name="Rectangle 262"/>
          <p:cNvSpPr>
            <a:spLocks noChangeArrowheads="1"/>
          </p:cNvSpPr>
          <p:nvPr/>
        </p:nvSpPr>
        <p:spPr bwMode="auto">
          <a:xfrm>
            <a:off x="6354969" y="5534547"/>
            <a:ext cx="2525697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pt-PT" altLang="en-US" sz="1100" b="1" dirty="0" smtClean="0">
                <a:solidFill>
                  <a:schemeClr val="tx2"/>
                </a:solidFill>
                <a:latin typeface="+mn-lt"/>
              </a:rPr>
              <a:t>Novos candidatos prestes à acessão: </a:t>
            </a:r>
          </a:p>
          <a:p>
            <a:pPr>
              <a:spcBef>
                <a:spcPts val="0"/>
              </a:spcBef>
            </a:pPr>
            <a:r>
              <a:rPr lang="pt-PT" altLang="en-US" sz="1100" dirty="0" smtClean="0">
                <a:latin typeface="+mn-lt"/>
              </a:rPr>
              <a:t>Chipre, Sérvia</a:t>
            </a:r>
            <a:endParaRPr lang="pt-PT" altLang="en-US" sz="1100" dirty="0" smtClean="0">
              <a:latin typeface="+mn-lt"/>
            </a:endParaRPr>
          </a:p>
          <a:p>
            <a:pPr>
              <a:spcBef>
                <a:spcPts val="0"/>
              </a:spcBef>
            </a:pPr>
            <a:endParaRPr lang="pt-PT" altLang="en-US" sz="1100" dirty="0" smtClean="0">
              <a:latin typeface="+mn-lt"/>
            </a:endParaRPr>
          </a:p>
          <a:p>
            <a:pPr>
              <a:spcBef>
                <a:spcPts val="0"/>
              </a:spcBef>
            </a:pPr>
            <a:r>
              <a:rPr lang="pt-PT" altLang="en-US" sz="1100" b="1" dirty="0" smtClean="0">
                <a:solidFill>
                  <a:schemeClr val="tx2"/>
                </a:solidFill>
                <a:latin typeface="+mn-lt"/>
              </a:rPr>
              <a:t>Estados candidatos a Membro ou Associado: </a:t>
            </a:r>
          </a:p>
          <a:p>
            <a:pPr>
              <a:spcBef>
                <a:spcPts val="0"/>
              </a:spcBef>
            </a:pPr>
            <a:r>
              <a:rPr lang="pt-PT" altLang="en-US" sz="1100" dirty="0" smtClean="0">
                <a:latin typeface="+mn-lt"/>
              </a:rPr>
              <a:t>Paquistão, Turquia</a:t>
            </a:r>
            <a:endParaRPr lang="pt-PT" altLang="en-US" sz="1100" dirty="0">
              <a:latin typeface="+mn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6088" y="1611276"/>
            <a:ext cx="191173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100" dirty="0" smtClean="0">
                <a:latin typeface="+mn-lt"/>
              </a:rPr>
              <a:t>Fundado em 1954 por 12 Países Europeus</a:t>
            </a:r>
          </a:p>
          <a:p>
            <a:endParaRPr lang="pt-PT" sz="1100" dirty="0" smtClean="0">
              <a:latin typeface="+mn-lt"/>
            </a:endParaRPr>
          </a:p>
          <a:p>
            <a:pPr algn="r"/>
            <a:r>
              <a:rPr lang="pt-PT" sz="1100" dirty="0" smtClean="0">
                <a:latin typeface="+mn-lt"/>
              </a:rPr>
              <a:t>"Ciência para a paz"</a:t>
            </a:r>
            <a:endParaRPr lang="pt-PT" sz="1100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xit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/>
      <p:bldP spid="14" grpId="0"/>
      <p:bldP spid="26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orld_users_by_Inst_2015b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645" y="948226"/>
            <a:ext cx="8417971" cy="58152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03648" y="332656"/>
            <a:ext cx="8130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 smtClean="0">
                <a:solidFill>
                  <a:srgbClr val="FFFFFF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+mj-lt"/>
              </a:rPr>
              <a:t>Contributo</a:t>
            </a:r>
            <a:r>
              <a:rPr lang="en-GB" sz="2400" dirty="0" smtClean="0">
                <a:solidFill>
                  <a:srgbClr val="FFFFFF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+mj-lt"/>
              </a:rPr>
              <a:t> a </a:t>
            </a:r>
            <a:r>
              <a:rPr lang="en-GB" sz="2400" dirty="0" err="1" smtClean="0">
                <a:solidFill>
                  <a:srgbClr val="FFFFFF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+mj-lt"/>
              </a:rPr>
              <a:t>nível</a:t>
            </a:r>
            <a:r>
              <a:rPr lang="en-GB" sz="2400" dirty="0" smtClean="0">
                <a:solidFill>
                  <a:srgbClr val="FFFFFF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+mj-lt"/>
              </a:rPr>
              <a:t> </a:t>
            </a:r>
            <a:r>
              <a:rPr lang="en-GB" sz="2400" dirty="0" err="1" smtClean="0">
                <a:solidFill>
                  <a:srgbClr val="FFFFFF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+mj-lt"/>
              </a:rPr>
              <a:t>mundial</a:t>
            </a:r>
            <a:r>
              <a:rPr lang="en-GB" sz="2400" dirty="0" smtClean="0">
                <a:solidFill>
                  <a:srgbClr val="FFFFFF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+mj-lt"/>
              </a:rPr>
              <a:t> para a </a:t>
            </a:r>
            <a:r>
              <a:rPr lang="en-GB" sz="2400" dirty="0" err="1" smtClean="0">
                <a:solidFill>
                  <a:srgbClr val="FFFFFF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+mj-lt"/>
              </a:rPr>
              <a:t>Investigação</a:t>
            </a:r>
            <a:r>
              <a:rPr lang="en-GB" sz="2400" dirty="0" smtClean="0">
                <a:solidFill>
                  <a:srgbClr val="FFFFFF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+mj-lt"/>
              </a:rPr>
              <a:t> </a:t>
            </a:r>
            <a:r>
              <a:rPr lang="en-GB" sz="2400" dirty="0" err="1" smtClean="0">
                <a:solidFill>
                  <a:srgbClr val="FFFFFF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+mj-lt"/>
              </a:rPr>
              <a:t>Científica</a:t>
            </a:r>
            <a:endParaRPr lang="en-GB" sz="2400" dirty="0">
              <a:solidFill>
                <a:srgbClr val="FFFFFF"/>
              </a:solidFill>
              <a:effectLst>
                <a:outerShdw blurRad="38100" dist="38100" dir="2700000">
                  <a:srgbClr val="000000"/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18872441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>
          <a:xfrm>
            <a:off x="714375" y="2928938"/>
            <a:ext cx="7715250" cy="2000250"/>
          </a:xfrm>
        </p:spPr>
        <p:txBody>
          <a:bodyPr anchor="t"/>
          <a:lstStyle/>
          <a:p>
            <a:pPr algn="ctr" eaLnBrk="1" hangingPunct="1"/>
            <a:r>
              <a:rPr lang="pt-PT" sz="8800" noProof="0" dirty="0" smtClean="0"/>
              <a:t>Porquê ?</a:t>
            </a:r>
            <a:endParaRPr lang="pt-PT" sz="6600" noProof="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tter_step_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42875" y="2928938"/>
            <a:ext cx="2790825" cy="186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matter_step_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142875" y="2928938"/>
            <a:ext cx="4143375" cy="186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matter_step_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142875" y="2928938"/>
            <a:ext cx="5743575" cy="186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matter_step_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142875" y="2928938"/>
            <a:ext cx="7096125" cy="186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matter_step_5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142875" y="2928938"/>
            <a:ext cx="8858250" cy="187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9" name="Title 7"/>
          <p:cNvSpPr>
            <a:spLocks noGrp="1"/>
          </p:cNvSpPr>
          <p:nvPr>
            <p:ph type="title"/>
          </p:nvPr>
        </p:nvSpPr>
        <p:spPr>
          <a:xfrm>
            <a:off x="142875" y="928688"/>
            <a:ext cx="8543925" cy="642937"/>
          </a:xfrm>
        </p:spPr>
        <p:txBody>
          <a:bodyPr/>
          <a:lstStyle/>
          <a:p>
            <a:pPr eaLnBrk="1" hangingPunct="1"/>
            <a:r>
              <a:rPr lang="pt-PT" noProof="0" dirty="0" smtClean="0">
                <a:solidFill>
                  <a:schemeClr val="tx2"/>
                </a:solidFill>
              </a:rPr>
              <a:t>Instalações para a Pesquisa Fundamental</a:t>
            </a:r>
            <a:endParaRPr lang="pt-PT" noProof="0" dirty="0" smtClean="0"/>
          </a:p>
        </p:txBody>
      </p:sp>
      <p:sp>
        <p:nvSpPr>
          <p:cNvPr id="9" name="TextBox 8"/>
          <p:cNvSpPr txBox="1"/>
          <p:nvPr/>
        </p:nvSpPr>
        <p:spPr>
          <a:xfrm>
            <a:off x="142844" y="1785926"/>
            <a:ext cx="70723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Respondendo</a:t>
            </a:r>
            <a:r>
              <a:rPr lang="en-US" dirty="0" smtClean="0"/>
              <a:t> a enigmas </a:t>
            </a:r>
            <a:r>
              <a:rPr lang="en-US" dirty="0" err="1" smtClean="0"/>
              <a:t>como</a:t>
            </a:r>
            <a:r>
              <a:rPr lang="en-US" dirty="0" smtClean="0"/>
              <a:t> </a:t>
            </a:r>
            <a:r>
              <a:rPr lang="en-US" dirty="0" err="1" smtClean="0"/>
              <a:t>por</a:t>
            </a:r>
            <a:r>
              <a:rPr lang="en-US" dirty="0" smtClean="0"/>
              <a:t> </a:t>
            </a:r>
            <a:r>
              <a:rPr lang="en-US" dirty="0" err="1" smtClean="0"/>
              <a:t>exemplo</a:t>
            </a:r>
            <a:r>
              <a:rPr lang="en-US" dirty="0" smtClean="0"/>
              <a:t> o da </a:t>
            </a:r>
            <a:r>
              <a:rPr lang="en-US" dirty="0" err="1" smtClean="0"/>
              <a:t>composição</a:t>
            </a:r>
            <a:r>
              <a:rPr lang="en-US" dirty="0" smtClean="0"/>
              <a:t> da </a:t>
            </a:r>
            <a:r>
              <a:rPr lang="en-US" dirty="0" err="1" smtClean="0"/>
              <a:t>matéria</a:t>
            </a:r>
            <a:r>
              <a:rPr lang="en-US" dirty="0" smtClean="0"/>
              <a:t>…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928926" y="4929198"/>
            <a:ext cx="94942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 smtClean="0"/>
              <a:t>IV</a:t>
            </a:r>
            <a:r>
              <a:rPr lang="en-US" baseline="30000" dirty="0" err="1" smtClean="0"/>
              <a:t>e</a:t>
            </a:r>
            <a:r>
              <a:rPr lang="en-US" baseline="30000" dirty="0" smtClean="0"/>
              <a:t> </a:t>
            </a:r>
            <a:r>
              <a:rPr lang="en-US" dirty="0" smtClean="0"/>
              <a:t> - </a:t>
            </a:r>
            <a:r>
              <a:rPr lang="en-US" dirty="0" err="1" smtClean="0"/>
              <a:t>V</a:t>
            </a:r>
            <a:r>
              <a:rPr lang="en-US" baseline="30000" dirty="0" err="1" smtClean="0"/>
              <a:t>e</a:t>
            </a:r>
            <a:endParaRPr lang="en-US" baseline="30000" dirty="0" smtClean="0"/>
          </a:p>
          <a:p>
            <a:pPr algn="ctr"/>
            <a:r>
              <a:rPr lang="en-US" sz="1200" dirty="0" smtClean="0"/>
              <a:t>av. J-C</a:t>
            </a:r>
            <a:endParaRPr lang="en-US" sz="1200" dirty="0"/>
          </a:p>
        </p:txBody>
      </p:sp>
      <p:sp>
        <p:nvSpPr>
          <p:cNvPr id="11" name="TextBox 10"/>
          <p:cNvSpPr txBox="1"/>
          <p:nvPr/>
        </p:nvSpPr>
        <p:spPr>
          <a:xfrm>
            <a:off x="4643438" y="4929198"/>
            <a:ext cx="65434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/>
              <a:t>Fin du </a:t>
            </a:r>
            <a:br>
              <a:rPr lang="en-US" sz="1200" dirty="0" smtClean="0"/>
            </a:br>
            <a:r>
              <a:rPr lang="en-US" dirty="0" err="1" smtClean="0"/>
              <a:t>XIX</a:t>
            </a:r>
            <a:r>
              <a:rPr lang="en-US" baseline="30000" dirty="0" err="1" smtClean="0"/>
              <a:t>e</a:t>
            </a:r>
            <a:endParaRPr lang="en-US" baseline="30000" dirty="0"/>
          </a:p>
        </p:txBody>
      </p:sp>
      <p:sp>
        <p:nvSpPr>
          <p:cNvPr id="12" name="TextBox 11"/>
          <p:cNvSpPr txBox="1"/>
          <p:nvPr/>
        </p:nvSpPr>
        <p:spPr>
          <a:xfrm>
            <a:off x="6079541" y="4929198"/>
            <a:ext cx="84991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/>
              <a:t>Début du </a:t>
            </a:r>
            <a:br>
              <a:rPr lang="en-US" sz="1200" dirty="0" smtClean="0"/>
            </a:br>
            <a:r>
              <a:rPr lang="en-US" dirty="0" err="1" smtClean="0"/>
              <a:t>XX</a:t>
            </a:r>
            <a:r>
              <a:rPr lang="en-US" baseline="30000" dirty="0" err="1" smtClean="0"/>
              <a:t>e</a:t>
            </a:r>
            <a:endParaRPr lang="en-US" baseline="30000" dirty="0"/>
          </a:p>
        </p:txBody>
      </p:sp>
      <p:sp>
        <p:nvSpPr>
          <p:cNvPr id="13" name="TextBox 12"/>
          <p:cNvSpPr txBox="1"/>
          <p:nvPr/>
        </p:nvSpPr>
        <p:spPr>
          <a:xfrm>
            <a:off x="7508301" y="4929198"/>
            <a:ext cx="70403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err="1" smtClean="0"/>
              <a:t>Années</a:t>
            </a:r>
            <a:endParaRPr lang="en-US" sz="1200" dirty="0" smtClean="0"/>
          </a:p>
          <a:p>
            <a:pPr algn="ctr"/>
            <a:r>
              <a:rPr lang="en-US" dirty="0" smtClean="0"/>
              <a:t>60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</p:bldLst>
  </p:timing>
</p:sld>
</file>

<file path=ppt/theme/theme1.xml><?xml version="1.0" encoding="utf-8"?>
<a:theme xmlns:a="http://schemas.openxmlformats.org/drawingml/2006/main" name="CERN_Template_WvR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CERN_Template_WvR</Template>
  <TotalTime>3472</TotalTime>
  <Words>631</Words>
  <Application>Microsoft Office PowerPoint</Application>
  <PresentationFormat>On-screen Show (4:3)</PresentationFormat>
  <Paragraphs>213</Paragraphs>
  <Slides>30</Slides>
  <Notes>5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40" baseType="lpstr">
      <vt:lpstr>ＭＳ Ｐゴシック</vt:lpstr>
      <vt:lpstr>Arial</vt:lpstr>
      <vt:lpstr>Calibri</vt:lpstr>
      <vt:lpstr>Helvetica Neue Light</vt:lpstr>
      <vt:lpstr>Impact</vt:lpstr>
      <vt:lpstr>Tahoma</vt:lpstr>
      <vt:lpstr>Times</vt:lpstr>
      <vt:lpstr>Times New Roman</vt:lpstr>
      <vt:lpstr>Verdana</vt:lpstr>
      <vt:lpstr>CERN_Template_WvR</vt:lpstr>
      <vt:lpstr>Benvindos ao mundo do      O maior laboratório de física das partículas do planeta</vt:lpstr>
      <vt:lpstr>A vossa visita ao CERN</vt:lpstr>
      <vt:lpstr>Comecemos por um Slide Show de apresentação</vt:lpstr>
      <vt:lpstr>Onde se situa ?</vt:lpstr>
      <vt:lpstr>O que é ?</vt:lpstr>
      <vt:lpstr>O maior laboratório mundial em física das partículas</vt:lpstr>
      <vt:lpstr>PowerPoint Presentation</vt:lpstr>
      <vt:lpstr>Porquê ?</vt:lpstr>
      <vt:lpstr>Instalações para a Pesquisa Fundamental</vt:lpstr>
      <vt:lpstr>Verificar teorias: o modelo standard</vt:lpstr>
      <vt:lpstr>Responder a questões fundamentais…</vt:lpstr>
      <vt:lpstr>Reunir as Nações e educar</vt:lpstr>
      <vt:lpstr>PowerPoint Presentation</vt:lpstr>
      <vt:lpstr>PowerPoint Presentation</vt:lpstr>
      <vt:lpstr>Como ?</vt:lpstr>
      <vt:lpstr>Acelerando e fazendo colidir objectos…</vt:lpstr>
      <vt:lpstr>A níveis de energia nunca antes atingidos!</vt:lpstr>
      <vt:lpstr>A geografia do CERN</vt:lpstr>
      <vt:lpstr>O complexo de aceleradores do CERN</vt:lpstr>
      <vt:lpstr>Le mandat du CERN Construire des accélérateurs de particules</vt:lpstr>
      <vt:lpstr>Os maiores aceleradores de  partículas</vt:lpstr>
      <vt:lpstr>Os maiores e mais complexos detectores de colisões</vt:lpstr>
      <vt:lpstr>A mais alargada grelha de cálculo científica</vt:lpstr>
      <vt:lpstr>O que daqui sai ?</vt:lpstr>
      <vt:lpstr>Aplicações práticas: o World Wide Web</vt:lpstr>
      <vt:lpstr>Aplicações práticas: tratamento do cancro</vt:lpstr>
      <vt:lpstr>Aplicações práticas: os detectores</vt:lpstr>
      <vt:lpstr>Aplicações práticas:  Com a grelha de cálculo</vt:lpstr>
      <vt:lpstr>E, é claro… alguns Prémios Nóbel!</vt:lpstr>
      <vt:lpstr>Conclusão</vt:lpstr>
    </vt:vector>
  </TitlesOfParts>
  <Manager>joao.bento@cern.ch</Manager>
  <Company>CERN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Conférence Guide CERN</dc:title>
  <dc:creator>joao.bento@cern.ch</dc:creator>
  <cp:keywords>CERN; LHC</cp:keywords>
  <cp:lastModifiedBy>Joao Ferreira Bento</cp:lastModifiedBy>
  <cp:revision>296</cp:revision>
  <dcterms:created xsi:type="dcterms:W3CDTF">2007-08-07T15:03:51Z</dcterms:created>
  <dcterms:modified xsi:type="dcterms:W3CDTF">2016-10-04T09:26:01Z</dcterms:modified>
</cp:coreProperties>
</file>